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7" r:id="rId14"/>
    <p:sldId id="271" r:id="rId15"/>
    <p:sldId id="269" r:id="rId16"/>
    <p:sldId id="270" r:id="rId17"/>
  </p:sldIdLst>
  <p:sldSz cx="9144000" cy="5143500" type="screen16x9"/>
  <p:notesSz cx="6858000" cy="9144000"/>
  <p:embeddedFontLst>
    <p:embeddedFont>
      <p:font typeface="Robo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0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213ec8b0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213ec8b0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dates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213ec8b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213ec8b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213ec8b0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213ec8b0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213ec8b0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213ec8b0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213ec8b0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213ec8b0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213ec8b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213ec8b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213ec8b0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213ec8b0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213ec8b0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213ec8b0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213ec8b0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213ec8b0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213ec8b08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213ec8b0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213ec8b0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213ec8b0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32aab0d302aa92b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32aab0d302aa92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213ec8b0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213ec8b0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616525" y="2106472"/>
            <a:ext cx="8222100" cy="83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Washington Township High School’s NJ-932nd AFJROTC Program</a:t>
            </a:r>
            <a:endParaRPr sz="3600"/>
          </a:p>
          <a:p>
            <a:pPr marL="0" lvl="0" indent="0" algn="ctr" rtl="0">
              <a:spcBef>
                <a:spcPts val="0"/>
              </a:spcBef>
              <a:spcAft>
                <a:spcPts val="0"/>
              </a:spcAft>
              <a:buNone/>
            </a:pPr>
            <a:endParaRPr sz="3600"/>
          </a:p>
        </p:txBody>
      </p:sp>
      <p:sp>
        <p:nvSpPr>
          <p:cNvPr id="86" name="Google Shape;86;p13"/>
          <p:cNvSpPr txBox="1">
            <a:spLocks noGrp="1"/>
          </p:cNvSpPr>
          <p:nvPr>
            <p:ph type="subTitle" idx="1"/>
          </p:nvPr>
        </p:nvSpPr>
        <p:spPr>
          <a:xfrm>
            <a:off x="2622363" y="2439888"/>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 To School Night Presentation </a:t>
            </a:r>
            <a:endParaRPr/>
          </a:p>
        </p:txBody>
      </p:sp>
      <p:pic>
        <p:nvPicPr>
          <p:cNvPr id="87" name="Google Shape;87;p13"/>
          <p:cNvPicPr preferRelativeResize="0"/>
          <p:nvPr/>
        </p:nvPicPr>
        <p:blipFill>
          <a:blip r:embed="rId3">
            <a:alphaModFix/>
          </a:blip>
          <a:stretch>
            <a:fillRect/>
          </a:stretch>
        </p:blipFill>
        <p:spPr>
          <a:xfrm>
            <a:off x="152400" y="2571750"/>
            <a:ext cx="2419350" cy="241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ctrTitle"/>
          </p:nvPr>
        </p:nvSpPr>
        <p:spPr>
          <a:xfrm>
            <a:off x="0" y="-3"/>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AFJROTC Functions </a:t>
            </a:r>
            <a:endParaRPr/>
          </a:p>
        </p:txBody>
      </p:sp>
      <p:sp>
        <p:nvSpPr>
          <p:cNvPr id="145" name="Google Shape;145;p22"/>
          <p:cNvSpPr txBox="1">
            <a:spLocks noGrp="1"/>
          </p:cNvSpPr>
          <p:nvPr>
            <p:ph type="subTitle" idx="1"/>
          </p:nvPr>
        </p:nvSpPr>
        <p:spPr>
          <a:xfrm>
            <a:off x="0" y="741725"/>
            <a:ext cx="9202800" cy="432900"/>
          </a:xfrm>
          <a:prstGeom prst="rect">
            <a:avLst/>
          </a:prstGeom>
        </p:spPr>
        <p:txBody>
          <a:bodyPr spcFirstLastPara="1" wrap="square" lIns="91425" tIns="91425" rIns="91425" bIns="91425" anchor="t" anchorCtr="0">
            <a:noAutofit/>
          </a:bodyPr>
          <a:lstStyle/>
          <a:p>
            <a:pPr>
              <a:buSzPts val="1800"/>
              <a:buFont typeface="Roboto"/>
              <a:buChar char="●"/>
            </a:pPr>
            <a:r>
              <a:rPr lang="en-US" sz="1700" u="sng" dirty="0"/>
              <a:t>Dining Out (20 November):</a:t>
            </a:r>
            <a:r>
              <a:rPr lang="en-US" sz="1700" dirty="0"/>
              <a:t> In the fall every year, we host a dining out at our school where all cadets and family members are invited to enjoy a nice evening of both food and fun.</a:t>
            </a:r>
            <a:endParaRPr lang="en" sz="1700" u="sng" dirty="0"/>
          </a:p>
          <a:p>
            <a:pPr marL="457200" lvl="0" indent="-342900" algn="l" rtl="0">
              <a:spcBef>
                <a:spcPts val="0"/>
              </a:spcBef>
              <a:spcAft>
                <a:spcPts val="0"/>
              </a:spcAft>
              <a:buSzPts val="1800"/>
              <a:buChar char="●"/>
            </a:pPr>
            <a:r>
              <a:rPr lang="en" sz="1700" u="sng" dirty="0"/>
              <a:t>Military Ball (31 </a:t>
            </a:r>
            <a:r>
              <a:rPr lang="en-US" sz="1700" u="sng" dirty="0"/>
              <a:t>January)</a:t>
            </a:r>
            <a:r>
              <a:rPr lang="en" sz="1700" u="sng" dirty="0"/>
              <a:t>:</a:t>
            </a:r>
            <a:r>
              <a:rPr lang="en" sz="1700" dirty="0"/>
              <a:t> In the winter, we host our military ball for all cadets and their choice of dates. This is a prom-type event that is done in a formal military ball manner. It is a great night with food, dancing, and fun!</a:t>
            </a:r>
          </a:p>
          <a:p>
            <a:pPr>
              <a:buSzPts val="1800"/>
              <a:buFont typeface="Roboto"/>
              <a:buChar char="●"/>
            </a:pPr>
            <a:r>
              <a:rPr lang="en-US" sz="1700" u="sng" dirty="0"/>
              <a:t>Home Drill Competition (29 February):</a:t>
            </a:r>
            <a:r>
              <a:rPr lang="en-US" sz="1700" dirty="0"/>
              <a:t> Yearly, our unit host a drill competition at our high school. It is a all hands on deck activity, that cadets earn at least 10 hours of service.</a:t>
            </a:r>
            <a:endParaRPr sz="1700" dirty="0"/>
          </a:p>
          <a:p>
            <a:pPr marL="457200" lvl="0" indent="-342900" algn="l" rtl="0">
              <a:spcBef>
                <a:spcPts val="0"/>
              </a:spcBef>
              <a:spcAft>
                <a:spcPts val="0"/>
              </a:spcAft>
              <a:buSzPts val="1800"/>
              <a:buChar char="●"/>
            </a:pPr>
            <a:r>
              <a:rPr lang="en" sz="1700" u="sng" dirty="0"/>
              <a:t>Final Awards (7 </a:t>
            </a:r>
            <a:r>
              <a:rPr lang="en-US" sz="1700" u="sng" dirty="0"/>
              <a:t>May)</a:t>
            </a:r>
            <a:r>
              <a:rPr lang="en" sz="1700" u="sng" dirty="0"/>
              <a:t>:</a:t>
            </a:r>
            <a:r>
              <a:rPr lang="en" sz="1700" dirty="0"/>
              <a:t> Every Spring, our unit hosts our final awards, where cadets who meet the requirements receive rewards for their hard work, parents and family are invited!</a:t>
            </a:r>
            <a:endParaRPr sz="1700" dirty="0"/>
          </a:p>
          <a:p>
            <a:pPr marL="457200" lvl="0" indent="-342900" algn="l" rtl="0">
              <a:spcBef>
                <a:spcPts val="0"/>
              </a:spcBef>
              <a:spcAft>
                <a:spcPts val="0"/>
              </a:spcAft>
              <a:buSzPts val="1800"/>
              <a:buChar char="●"/>
            </a:pPr>
            <a:r>
              <a:rPr lang="en" sz="1700" u="sng" dirty="0"/>
              <a:t>Military Hall of Honor: </a:t>
            </a:r>
            <a:r>
              <a:rPr lang="en" sz="1700" dirty="0"/>
              <a:t>Every 2 years, our cadets and color guard assist with the Military Hall of Honor Induction ceremony, in which WTHS  graduates who are Veterans, and current military members are inducted into the hall. Our Military Hall of Honor stretches out throughout D-Hall and it is maintained and kept up by our AFJROTC program. </a:t>
            </a:r>
            <a:endParaRPr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ctrTitle"/>
          </p:nvPr>
        </p:nvSpPr>
        <p:spPr>
          <a:xfrm>
            <a:off x="66375" y="444297"/>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Community Involvement &amp;</a:t>
            </a:r>
            <a:endParaRPr sz="4000"/>
          </a:p>
          <a:p>
            <a:pPr marL="0" lvl="0" indent="0" algn="l" rtl="0">
              <a:spcBef>
                <a:spcPts val="0"/>
              </a:spcBef>
              <a:spcAft>
                <a:spcPts val="0"/>
              </a:spcAft>
              <a:buNone/>
            </a:pPr>
            <a:r>
              <a:rPr lang="en" sz="4000"/>
              <a:t>Community Service</a:t>
            </a:r>
            <a:endParaRPr sz="4000"/>
          </a:p>
        </p:txBody>
      </p:sp>
      <p:sp>
        <p:nvSpPr>
          <p:cNvPr id="151" name="Google Shape;151;p23"/>
          <p:cNvSpPr txBox="1">
            <a:spLocks noGrp="1"/>
          </p:cNvSpPr>
          <p:nvPr>
            <p:ph type="subTitle" idx="1"/>
          </p:nvPr>
        </p:nvSpPr>
        <p:spPr>
          <a:xfrm>
            <a:off x="66375" y="1283100"/>
            <a:ext cx="9144000" cy="3860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We are very heavily involved in the community and our school, and we help out with many service events a year</a:t>
            </a:r>
            <a:endParaRPr sz="1600"/>
          </a:p>
          <a:p>
            <a:pPr marL="457200" lvl="0" indent="-330200" algn="l" rtl="0">
              <a:spcBef>
                <a:spcPts val="0"/>
              </a:spcBef>
              <a:spcAft>
                <a:spcPts val="0"/>
              </a:spcAft>
              <a:buSzPts val="1600"/>
              <a:buChar char="●"/>
            </a:pPr>
            <a:r>
              <a:rPr lang="en" sz="1600"/>
              <a:t>Our senior cadets are able to get scholarships their senior year if they complete at least 10 hours of service a year, which are provided by the Parent Booster Club. </a:t>
            </a:r>
            <a:endParaRPr sz="1600"/>
          </a:p>
          <a:p>
            <a:pPr marL="457200" lvl="0" indent="-330200" algn="l" rtl="0">
              <a:spcBef>
                <a:spcPts val="0"/>
              </a:spcBef>
              <a:spcAft>
                <a:spcPts val="0"/>
              </a:spcAft>
              <a:buSzPts val="1600"/>
              <a:buChar char="●"/>
            </a:pPr>
            <a:r>
              <a:rPr lang="en" sz="1600"/>
              <a:t>Some of our most popular community service events include: M.S. Bike Ride, Home Drill Competition, Back to School Night, Project Graduation, Senior Award Ceremonies, Read Across America, Veterans Park Clean up, Veteran Day and Memorial Day Services, etc.</a:t>
            </a:r>
            <a:endParaRPr sz="1600"/>
          </a:p>
          <a:p>
            <a:pPr marL="457200" lvl="0" indent="-330200" algn="l" rtl="0">
              <a:spcBef>
                <a:spcPts val="0"/>
              </a:spcBef>
              <a:spcAft>
                <a:spcPts val="0"/>
              </a:spcAft>
              <a:buSzPts val="1600"/>
              <a:buChar char="●"/>
            </a:pPr>
            <a:r>
              <a:rPr lang="en" sz="1600"/>
              <a:t>Project Graduation: Every year, our unit helps to assist the high school with their Project Graduation, this is a all hands on deck event, that counts as a spot promotion, it includes both a practice for the event, and then the actual night of the graduation ceremony. </a:t>
            </a:r>
            <a:endParaRPr sz="1600"/>
          </a:p>
          <a:p>
            <a:pPr marL="457200" lvl="0" indent="-330200" algn="l" rtl="0">
              <a:spcBef>
                <a:spcPts val="0"/>
              </a:spcBef>
              <a:spcAft>
                <a:spcPts val="0"/>
              </a:spcAft>
              <a:buSzPts val="1600"/>
              <a:buChar char="●"/>
            </a:pPr>
            <a:r>
              <a:rPr lang="en" sz="1600"/>
              <a:t>Read Across America: Each year cadets chose to volunteer to read a book to the children in childcare, and to the kids at the Elementary Schools. </a:t>
            </a:r>
            <a:endParaRPr sz="1600"/>
          </a:p>
          <a:p>
            <a:pPr marL="457200" lvl="0" indent="-330200" algn="l" rtl="0">
              <a:spcBef>
                <a:spcPts val="0"/>
              </a:spcBef>
              <a:spcAft>
                <a:spcPts val="0"/>
              </a:spcAft>
              <a:buSzPts val="1600"/>
              <a:buChar char="●"/>
            </a:pPr>
            <a:r>
              <a:rPr lang="en" sz="1600"/>
              <a:t>Back to School Nights: Each year the unit assists all Washington Twp. schools in their back to school night. Cadets will help direct parents to classes and answer questions.</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7C4C-1196-44C9-9E44-30D06492F467}"/>
              </a:ext>
            </a:extLst>
          </p:cNvPr>
          <p:cNvSpPr>
            <a:spLocks noGrp="1"/>
          </p:cNvSpPr>
          <p:nvPr>
            <p:ph type="title"/>
          </p:nvPr>
        </p:nvSpPr>
        <p:spPr>
          <a:xfrm>
            <a:off x="97020" y="291650"/>
            <a:ext cx="8222100" cy="838800"/>
          </a:xfrm>
        </p:spPr>
        <p:txBody>
          <a:bodyPr/>
          <a:lstStyle/>
          <a:p>
            <a:r>
              <a:rPr lang="en-US" dirty="0"/>
              <a:t>Fundraising Events</a:t>
            </a:r>
          </a:p>
        </p:txBody>
      </p:sp>
      <p:sp>
        <p:nvSpPr>
          <p:cNvPr id="3" name="TextBox 2">
            <a:extLst>
              <a:ext uri="{FF2B5EF4-FFF2-40B4-BE49-F238E27FC236}">
                <a16:creationId xmlns:a16="http://schemas.microsoft.com/office/drawing/2014/main" id="{FD1639C7-C075-42F1-91CC-0CF20C6F6D14}"/>
              </a:ext>
            </a:extLst>
          </p:cNvPr>
          <p:cNvSpPr txBox="1"/>
          <p:nvPr/>
        </p:nvSpPr>
        <p:spPr>
          <a:xfrm>
            <a:off x="97020" y="1312420"/>
            <a:ext cx="5124894" cy="3539430"/>
          </a:xfrm>
          <a:prstGeom prst="rect">
            <a:avLst/>
          </a:prstGeom>
          <a:noFill/>
        </p:spPr>
        <p:txBody>
          <a:bodyPr wrap="square" rtlCol="0">
            <a:spAutoFit/>
          </a:bodyPr>
          <a:lstStyle/>
          <a:p>
            <a:r>
              <a:rPr lang="en-US" sz="1600" b="1" u="sng" dirty="0">
                <a:solidFill>
                  <a:schemeClr val="bg1"/>
                </a:solidFill>
              </a:rPr>
              <a:t>Veterans Park Clean-up- </a:t>
            </a:r>
            <a:r>
              <a:rPr lang="en-US" sz="1600" dirty="0">
                <a:solidFill>
                  <a:schemeClr val="bg1"/>
                </a:solidFill>
              </a:rPr>
              <a:t>Every year we go to Veterans Park, next to the high school and behind WT Police Department, and clear up all the leaves and other debris. This leaves the park clean and presentable for the Veterans Day Ceremony. We earn $500 for this event and the sign up list for this event </a:t>
            </a:r>
            <a:r>
              <a:rPr lang="en-US" sz="1600" dirty="0" smtClean="0">
                <a:solidFill>
                  <a:schemeClr val="bg1"/>
                </a:solidFill>
              </a:rPr>
              <a:t>is 2</a:t>
            </a:r>
            <a:r>
              <a:rPr lang="en-US" sz="1600" dirty="0" smtClean="0">
                <a:solidFill>
                  <a:schemeClr val="bg1"/>
                </a:solidFill>
              </a:rPr>
              <a:t> November (</a:t>
            </a:r>
            <a:r>
              <a:rPr lang="en-US" sz="1600" dirty="0" err="1" smtClean="0">
                <a:solidFill>
                  <a:schemeClr val="bg1"/>
                </a:solidFill>
              </a:rPr>
              <a:t>raindate</a:t>
            </a:r>
            <a:r>
              <a:rPr lang="en-US" sz="1600" dirty="0" smtClean="0">
                <a:solidFill>
                  <a:schemeClr val="bg1"/>
                </a:solidFill>
              </a:rPr>
              <a:t> 9 Nov).</a:t>
            </a:r>
            <a:endParaRPr lang="en-US" sz="1600" dirty="0">
              <a:solidFill>
                <a:schemeClr val="bg1"/>
              </a:solidFill>
            </a:endParaRPr>
          </a:p>
          <a:p>
            <a:r>
              <a:rPr lang="en-US" sz="1600" b="1" u="sng" dirty="0">
                <a:solidFill>
                  <a:schemeClr val="bg1"/>
                </a:solidFill>
              </a:rPr>
              <a:t>Dog Tags and Challenge Coins- </a:t>
            </a:r>
            <a:r>
              <a:rPr lang="en-US" sz="1600" dirty="0">
                <a:solidFill>
                  <a:schemeClr val="bg1"/>
                </a:solidFill>
              </a:rPr>
              <a:t>We are selling dog tags and NJ-932 challenge coins. We sell them for $10 each. If your cadet would like to buy either, or if you would like to buy either, please talk to a 12-IV or ASI to get the dog tag form or to get a coin for you. If there are any questions about either please talk to a 12-IV cadet or an ASI to help answer them.</a:t>
            </a:r>
          </a:p>
        </p:txBody>
      </p:sp>
      <p:pic>
        <p:nvPicPr>
          <p:cNvPr id="1028" name="Picture 4" descr="Image result for dog tags">
            <a:extLst>
              <a:ext uri="{FF2B5EF4-FFF2-40B4-BE49-F238E27FC236}">
                <a16:creationId xmlns:a16="http://schemas.microsoft.com/office/drawing/2014/main" id="{8AECD5CE-38F8-41A0-97BC-6BC878041A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893" b="19825"/>
          <a:stretch/>
        </p:blipFill>
        <p:spPr bwMode="auto">
          <a:xfrm>
            <a:off x="5386830" y="291650"/>
            <a:ext cx="3539431" cy="21690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allenge coins">
            <a:extLst>
              <a:ext uri="{FF2B5EF4-FFF2-40B4-BE49-F238E27FC236}">
                <a16:creationId xmlns:a16="http://schemas.microsoft.com/office/drawing/2014/main" id="{DB21AE94-058E-4DCF-A4F2-17E5A499CD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55" b="12879"/>
          <a:stretch/>
        </p:blipFill>
        <p:spPr bwMode="auto">
          <a:xfrm>
            <a:off x="5960787" y="2682808"/>
            <a:ext cx="2391519" cy="216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06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ctrTitle"/>
          </p:nvPr>
        </p:nvSpPr>
        <p:spPr>
          <a:xfrm>
            <a:off x="55225" y="82197"/>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Advancing In the Program </a:t>
            </a:r>
            <a:endParaRPr/>
          </a:p>
        </p:txBody>
      </p:sp>
      <p:sp>
        <p:nvSpPr>
          <p:cNvPr id="157" name="Google Shape;157;p24"/>
          <p:cNvSpPr txBox="1">
            <a:spLocks noGrp="1"/>
          </p:cNvSpPr>
          <p:nvPr>
            <p:ph type="subTitle" idx="1"/>
          </p:nvPr>
        </p:nvSpPr>
        <p:spPr>
          <a:xfrm>
            <a:off x="138050" y="921000"/>
            <a:ext cx="8222100" cy="23646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FFFFFF"/>
              </a:buClr>
              <a:buSzPts val="2100"/>
              <a:buFont typeface="Arial"/>
              <a:buChar char="●"/>
            </a:pPr>
            <a:r>
              <a:rPr lang="en" dirty="0">
                <a:solidFill>
                  <a:srgbClr val="FFFFFF"/>
                </a:solidFill>
                <a:latin typeface="Arial"/>
                <a:ea typeface="Arial"/>
                <a:cs typeface="Arial"/>
                <a:sym typeface="Arial"/>
              </a:rPr>
              <a:t>Promoting means increasing your rank in the Corps. </a:t>
            </a:r>
            <a:endParaRPr dirty="0">
              <a:solidFill>
                <a:srgbClr val="FFFFFF"/>
              </a:solidFill>
              <a:latin typeface="Arial"/>
              <a:ea typeface="Arial"/>
              <a:cs typeface="Arial"/>
              <a:sym typeface="Arial"/>
            </a:endParaRPr>
          </a:p>
          <a:p>
            <a:pPr marL="457200" lvl="0" indent="-361950" algn="l" rtl="0">
              <a:spcBef>
                <a:spcPts val="0"/>
              </a:spcBef>
              <a:spcAft>
                <a:spcPts val="0"/>
              </a:spcAft>
              <a:buClr>
                <a:srgbClr val="FFFFFF"/>
              </a:buClr>
              <a:buSzPts val="2100"/>
              <a:buFont typeface="Arial"/>
              <a:buChar char="●"/>
            </a:pPr>
            <a:r>
              <a:rPr lang="en" dirty="0">
                <a:solidFill>
                  <a:srgbClr val="FFFFFF"/>
                </a:solidFill>
                <a:latin typeface="Arial"/>
                <a:ea typeface="Arial"/>
                <a:cs typeface="Arial"/>
                <a:sym typeface="Arial"/>
              </a:rPr>
              <a:t>The higher your rank is, the more eligible you become for leadership opportunities.</a:t>
            </a:r>
            <a:endParaRPr sz="2400" b="1" dirty="0">
              <a:solidFill>
                <a:srgbClr val="FFFFFF"/>
              </a:solidFill>
              <a:latin typeface="Arial"/>
              <a:ea typeface="Arial"/>
              <a:cs typeface="Arial"/>
              <a:sym typeface="Arial"/>
            </a:endParaRPr>
          </a:p>
          <a:p>
            <a:pPr marL="457200" lvl="0" indent="-361950" algn="l" rtl="0">
              <a:spcBef>
                <a:spcPts val="0"/>
              </a:spcBef>
              <a:spcAft>
                <a:spcPts val="0"/>
              </a:spcAft>
              <a:buClr>
                <a:srgbClr val="FFFFFF"/>
              </a:buClr>
              <a:buSzPts val="2100"/>
              <a:buFont typeface="Arial"/>
              <a:buChar char="●"/>
            </a:pPr>
            <a:r>
              <a:rPr lang="en" dirty="0">
                <a:solidFill>
                  <a:srgbClr val="FFFFFF"/>
                </a:solidFill>
                <a:latin typeface="Arial"/>
                <a:ea typeface="Arial"/>
                <a:cs typeface="Arial"/>
                <a:sym typeface="Arial"/>
              </a:rPr>
              <a:t>You must get signatures from your teachers on your Promotion Recommendation Form (PRF) to promote in our program. Teachers must check yes or no regarding whether they feel you are good student for us to promote higher. </a:t>
            </a:r>
            <a:endParaRPr dirty="0">
              <a:solidFill>
                <a:srgbClr val="FFFFFF"/>
              </a:solidFill>
              <a:latin typeface="Arial"/>
              <a:ea typeface="Arial"/>
              <a:cs typeface="Arial"/>
              <a:sym typeface="Arial"/>
            </a:endParaRPr>
          </a:p>
          <a:p>
            <a:pPr marL="457200" lvl="0" indent="-317500" algn="l" rtl="0">
              <a:spcBef>
                <a:spcPts val="0"/>
              </a:spcBef>
              <a:spcAft>
                <a:spcPts val="0"/>
              </a:spcAft>
              <a:buClr>
                <a:srgbClr val="FFFFFF"/>
              </a:buClr>
              <a:buSzPts val="1400"/>
              <a:buFont typeface="Arial"/>
              <a:buChar char="●"/>
            </a:pPr>
            <a:r>
              <a:rPr lang="en" dirty="0">
                <a:solidFill>
                  <a:srgbClr val="FFFFFF"/>
                </a:solidFill>
                <a:latin typeface="Arial"/>
                <a:ea typeface="Arial"/>
                <a:cs typeface="Arial"/>
                <a:sym typeface="Arial"/>
              </a:rPr>
              <a:t>Leadership roles in our corps include being on Command Staff, and becoming a coordinator for certain events we hold.</a:t>
            </a:r>
          </a:p>
          <a:p>
            <a:pPr marL="139700" lvl="0" indent="0" algn="l" rtl="0">
              <a:spcBef>
                <a:spcPts val="0"/>
              </a:spcBef>
              <a:spcAft>
                <a:spcPts val="0"/>
              </a:spcAft>
              <a:buClr>
                <a:srgbClr val="FFFFFF"/>
              </a:buClr>
              <a:buSzPts val="1400"/>
            </a:pPr>
            <a:endParaRPr dirty="0">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562E-A621-4B38-BA3C-0C2D9144A29F}"/>
              </a:ext>
            </a:extLst>
          </p:cNvPr>
          <p:cNvSpPr>
            <a:spLocks noGrp="1"/>
          </p:cNvSpPr>
          <p:nvPr>
            <p:ph type="title"/>
          </p:nvPr>
        </p:nvSpPr>
        <p:spPr>
          <a:xfrm>
            <a:off x="460950" y="132161"/>
            <a:ext cx="8222100" cy="838800"/>
          </a:xfrm>
        </p:spPr>
        <p:txBody>
          <a:bodyPr/>
          <a:lstStyle/>
          <a:p>
            <a:r>
              <a:rPr lang="en-US" dirty="0"/>
              <a:t>Photos</a:t>
            </a:r>
          </a:p>
        </p:txBody>
      </p:sp>
      <p:sp>
        <p:nvSpPr>
          <p:cNvPr id="3" name="TextBox 2">
            <a:extLst>
              <a:ext uri="{FF2B5EF4-FFF2-40B4-BE49-F238E27FC236}">
                <a16:creationId xmlns:a16="http://schemas.microsoft.com/office/drawing/2014/main" id="{E85408CA-149C-4063-A095-430C9EC45C41}"/>
              </a:ext>
            </a:extLst>
          </p:cNvPr>
          <p:cNvSpPr txBox="1"/>
          <p:nvPr/>
        </p:nvSpPr>
        <p:spPr>
          <a:xfrm>
            <a:off x="460950" y="970960"/>
            <a:ext cx="7619794" cy="3170099"/>
          </a:xfrm>
          <a:prstGeom prst="rect">
            <a:avLst/>
          </a:prstGeom>
          <a:noFill/>
        </p:spPr>
        <p:txBody>
          <a:bodyPr wrap="square" rtlCol="0">
            <a:spAutoFit/>
          </a:bodyPr>
          <a:lstStyle/>
          <a:p>
            <a:r>
              <a:rPr lang="en-US" sz="2000" b="1" dirty="0">
                <a:solidFill>
                  <a:schemeClr val="bg1"/>
                </a:solidFill>
              </a:rPr>
              <a:t>Dennis Kelly Photos- </a:t>
            </a:r>
            <a:r>
              <a:rPr lang="en-US" sz="2000" dirty="0">
                <a:solidFill>
                  <a:schemeClr val="bg1"/>
                </a:solidFill>
              </a:rPr>
              <a:t>Every year we will have individual pictures taken. Every cadet will have their picture taken and the entire Corps pictures will be displayed in the classroom by the door. These pictures are also available for purchase for personal use. These pictures will be taken on </a:t>
            </a:r>
            <a:r>
              <a:rPr lang="en-US" sz="2000" b="1" u="sng" dirty="0">
                <a:solidFill>
                  <a:schemeClr val="bg1"/>
                </a:solidFill>
              </a:rPr>
              <a:t>17 October 2019</a:t>
            </a:r>
            <a:r>
              <a:rPr lang="en-US" sz="2000" b="1" dirty="0">
                <a:solidFill>
                  <a:schemeClr val="bg1"/>
                </a:solidFill>
              </a:rPr>
              <a:t>.</a:t>
            </a:r>
          </a:p>
          <a:p>
            <a:endParaRPr lang="en-US" sz="2000" dirty="0">
              <a:solidFill>
                <a:schemeClr val="bg1"/>
              </a:solidFill>
            </a:endParaRPr>
          </a:p>
          <a:p>
            <a:r>
              <a:rPr lang="en-US" sz="2000" b="1" dirty="0">
                <a:solidFill>
                  <a:schemeClr val="bg1"/>
                </a:solidFill>
              </a:rPr>
              <a:t>Shots by Brian- </a:t>
            </a:r>
            <a:r>
              <a:rPr lang="en-US" sz="2000" dirty="0" smtClean="0">
                <a:solidFill>
                  <a:schemeClr val="bg1"/>
                </a:solidFill>
              </a:rPr>
              <a:t>This </a:t>
            </a:r>
            <a:r>
              <a:rPr lang="en-US" sz="2000" dirty="0">
                <a:solidFill>
                  <a:schemeClr val="bg1"/>
                </a:solidFill>
              </a:rPr>
              <a:t>pictures </a:t>
            </a:r>
            <a:r>
              <a:rPr lang="en-US" sz="2000" dirty="0" smtClean="0">
                <a:solidFill>
                  <a:schemeClr val="bg1"/>
                </a:solidFill>
              </a:rPr>
              <a:t>is the entire NJ-932  AFJROTC Corps. It is the </a:t>
            </a:r>
            <a:r>
              <a:rPr lang="en-US" sz="2000" dirty="0">
                <a:solidFill>
                  <a:schemeClr val="bg1"/>
                </a:solidFill>
              </a:rPr>
              <a:t>large </a:t>
            </a:r>
            <a:r>
              <a:rPr lang="en-US" sz="2000" dirty="0" smtClean="0">
                <a:solidFill>
                  <a:schemeClr val="bg1"/>
                </a:solidFill>
              </a:rPr>
              <a:t>picture </a:t>
            </a:r>
            <a:r>
              <a:rPr lang="en-US" sz="2000" dirty="0">
                <a:solidFill>
                  <a:schemeClr val="bg1"/>
                </a:solidFill>
              </a:rPr>
              <a:t>hanging in the rear of the front classroom</a:t>
            </a:r>
            <a:r>
              <a:rPr lang="en-US" sz="2000" dirty="0" smtClean="0">
                <a:solidFill>
                  <a:schemeClr val="bg1"/>
                </a:solidFill>
              </a:rPr>
              <a:t>. Sibling/group photos available. </a:t>
            </a:r>
            <a:r>
              <a:rPr lang="en-US" sz="2000" dirty="0">
                <a:solidFill>
                  <a:schemeClr val="bg1"/>
                </a:solidFill>
              </a:rPr>
              <a:t>These photos will be taken on </a:t>
            </a:r>
            <a:r>
              <a:rPr lang="en-US" sz="2000" b="1" u="sng" dirty="0">
                <a:solidFill>
                  <a:schemeClr val="bg1"/>
                </a:solidFill>
              </a:rPr>
              <a:t>5 December 2019.</a:t>
            </a:r>
          </a:p>
        </p:txBody>
      </p:sp>
    </p:spTree>
    <p:extLst>
      <p:ext uri="{BB962C8B-B14F-4D97-AF65-F5344CB8AC3E}">
        <p14:creationId xmlns:p14="http://schemas.microsoft.com/office/powerpoint/2010/main" val="862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ctrTitle"/>
          </p:nvPr>
        </p:nvSpPr>
        <p:spPr>
          <a:xfrm>
            <a:off x="138050" y="91397"/>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Social Media &amp; Remind  </a:t>
            </a:r>
            <a:endParaRPr/>
          </a:p>
        </p:txBody>
      </p:sp>
      <p:sp>
        <p:nvSpPr>
          <p:cNvPr id="172" name="Google Shape;172;p26"/>
          <p:cNvSpPr txBox="1">
            <a:spLocks noGrp="1"/>
          </p:cNvSpPr>
          <p:nvPr>
            <p:ph type="subTitle" idx="1"/>
          </p:nvPr>
        </p:nvSpPr>
        <p:spPr>
          <a:xfrm>
            <a:off x="5205700" y="1040625"/>
            <a:ext cx="3643800" cy="190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Please follow our social media accounts and our Remind below! We encourage all cadets and parents to follow and sign up for the Remind because it is where we send out updates and helpful reminders for the cadets!</a:t>
            </a:r>
            <a:endParaRPr sz="2400"/>
          </a:p>
        </p:txBody>
      </p:sp>
      <p:pic>
        <p:nvPicPr>
          <p:cNvPr id="175" name="Google Shape;175;p26"/>
          <p:cNvPicPr preferRelativeResize="0"/>
          <p:nvPr/>
        </p:nvPicPr>
        <p:blipFill>
          <a:blip r:embed="rId3">
            <a:alphaModFix/>
          </a:blip>
          <a:stretch>
            <a:fillRect/>
          </a:stretch>
        </p:blipFill>
        <p:spPr>
          <a:xfrm>
            <a:off x="179151" y="1232452"/>
            <a:ext cx="1870524" cy="1712874"/>
          </a:xfrm>
          <a:prstGeom prst="rect">
            <a:avLst/>
          </a:prstGeom>
          <a:noFill/>
          <a:ln>
            <a:noFill/>
          </a:ln>
        </p:spPr>
      </p:pic>
      <p:sp>
        <p:nvSpPr>
          <p:cNvPr id="176" name="Google Shape;176;p26"/>
          <p:cNvSpPr txBox="1"/>
          <p:nvPr/>
        </p:nvSpPr>
        <p:spPr>
          <a:xfrm>
            <a:off x="2049675" y="930200"/>
            <a:ext cx="2171400" cy="41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latin typeface="Roboto"/>
              <a:ea typeface="Roboto"/>
              <a:cs typeface="Roboto"/>
              <a:sym typeface="Roboto"/>
            </a:endParaRPr>
          </a:p>
          <a:p>
            <a:pPr marL="0" lvl="0" indent="0" algn="l" rtl="0">
              <a:spcBef>
                <a:spcPts val="0"/>
              </a:spcBef>
              <a:spcAft>
                <a:spcPts val="0"/>
              </a:spcAft>
              <a:buNone/>
            </a:pPr>
            <a:endParaRPr dirty="0">
              <a:solidFill>
                <a:srgbClr val="FFFFFF"/>
              </a:solidFill>
              <a:latin typeface="Roboto"/>
              <a:ea typeface="Roboto"/>
              <a:cs typeface="Roboto"/>
              <a:sym typeface="Roboto"/>
            </a:endParaRPr>
          </a:p>
          <a:p>
            <a:pPr marL="0" lvl="0" indent="0" algn="l" rtl="0">
              <a:spcBef>
                <a:spcPts val="0"/>
              </a:spcBef>
              <a:spcAft>
                <a:spcPts val="0"/>
              </a:spcAft>
              <a:buNone/>
            </a:pPr>
            <a:r>
              <a:rPr lang="en" b="1" dirty="0">
                <a:solidFill>
                  <a:srgbClr val="FFFFFF"/>
                </a:solidFill>
                <a:latin typeface="Roboto"/>
                <a:ea typeface="Roboto"/>
                <a:cs typeface="Roboto"/>
                <a:sym typeface="Roboto"/>
              </a:rPr>
              <a:t>TEXT: 08010</a:t>
            </a:r>
            <a:endParaRPr b="1" dirty="0">
              <a:solidFill>
                <a:srgbClr val="FFFFFF"/>
              </a:solidFill>
              <a:latin typeface="Roboto"/>
              <a:ea typeface="Roboto"/>
              <a:cs typeface="Roboto"/>
              <a:sym typeface="Roboto"/>
            </a:endParaRPr>
          </a:p>
          <a:p>
            <a:pPr marL="0" lvl="0" indent="0" algn="l" rtl="0">
              <a:spcBef>
                <a:spcPts val="0"/>
              </a:spcBef>
              <a:spcAft>
                <a:spcPts val="0"/>
              </a:spcAft>
              <a:buNone/>
            </a:pPr>
            <a:endParaRPr dirty="0">
              <a:solidFill>
                <a:srgbClr val="FFFFFF"/>
              </a:solidFill>
              <a:latin typeface="Roboto"/>
              <a:ea typeface="Roboto"/>
              <a:cs typeface="Roboto"/>
              <a:sym typeface="Roboto"/>
            </a:endParaRPr>
          </a:p>
          <a:p>
            <a:pPr marL="0" lvl="0" indent="0" algn="l" rtl="0">
              <a:spcBef>
                <a:spcPts val="0"/>
              </a:spcBef>
              <a:spcAft>
                <a:spcPts val="0"/>
              </a:spcAft>
              <a:buNone/>
            </a:pPr>
            <a:r>
              <a:rPr lang="en" b="1" dirty="0">
                <a:solidFill>
                  <a:srgbClr val="FFFFFF"/>
                </a:solidFill>
                <a:latin typeface="Roboto"/>
                <a:ea typeface="Roboto"/>
                <a:cs typeface="Roboto"/>
                <a:sym typeface="Roboto"/>
              </a:rPr>
              <a:t>@nj932</a:t>
            </a:r>
            <a:r>
              <a:rPr lang="en-US" b="1" dirty="0" err="1">
                <a:solidFill>
                  <a:srgbClr val="FFFFFF"/>
                </a:solidFill>
                <a:latin typeface="Roboto"/>
                <a:ea typeface="Roboto"/>
                <a:cs typeface="Roboto"/>
                <a:sym typeface="Roboto"/>
              </a:rPr>
              <a:t>afj</a:t>
            </a:r>
            <a:endParaRPr b="1" dirty="0">
              <a:solidFill>
                <a:srgbClr val="FFFFFF"/>
              </a:solidFill>
              <a:latin typeface="Roboto"/>
              <a:ea typeface="Roboto"/>
              <a:cs typeface="Roboto"/>
              <a:sym typeface="Roboto"/>
            </a:endParaRPr>
          </a:p>
          <a:p>
            <a:pPr marL="0" lvl="0" indent="0" algn="l" rtl="0">
              <a:spcBef>
                <a:spcPts val="0"/>
              </a:spcBef>
              <a:spcAft>
                <a:spcPts val="0"/>
              </a:spcAft>
              <a:buNone/>
            </a:pPr>
            <a:endParaRPr dirty="0">
              <a:solidFill>
                <a:srgbClr val="FFFFFF"/>
              </a:solidFill>
              <a:latin typeface="Roboto"/>
              <a:ea typeface="Roboto"/>
              <a:cs typeface="Roboto"/>
              <a:sym typeface="Roboto"/>
            </a:endParaRPr>
          </a:p>
          <a:p>
            <a:pPr marL="0" lvl="0" indent="0" algn="l" rtl="0">
              <a:spcBef>
                <a:spcPts val="0"/>
              </a:spcBef>
              <a:spcAft>
                <a:spcPts val="0"/>
              </a:spcAft>
              <a:buNone/>
            </a:pPr>
            <a:r>
              <a:rPr lang="en" dirty="0">
                <a:solidFill>
                  <a:srgbClr val="FFFFFF"/>
                </a:solidFill>
                <a:latin typeface="Roboto"/>
                <a:ea typeface="Roboto"/>
                <a:cs typeface="Roboto"/>
                <a:sym typeface="Roboto"/>
              </a:rPr>
              <a:t>*ran by SASI </a:t>
            </a:r>
            <a:endParaRPr dirty="0">
              <a:solidFill>
                <a:srgbClr val="FFFF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ctrTitle"/>
          </p:nvPr>
        </p:nvSpPr>
        <p:spPr>
          <a:xfrm>
            <a:off x="92025" y="109797"/>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 &amp; Closing Remarks </a:t>
            </a:r>
            <a:endParaRPr/>
          </a:p>
        </p:txBody>
      </p:sp>
      <p:sp>
        <p:nvSpPr>
          <p:cNvPr id="182" name="Google Shape;182;p27"/>
          <p:cNvSpPr txBox="1">
            <a:spLocks noGrp="1"/>
          </p:cNvSpPr>
          <p:nvPr>
            <p:ph type="subTitle" idx="1"/>
          </p:nvPr>
        </p:nvSpPr>
        <p:spPr>
          <a:xfrm>
            <a:off x="460950" y="948597"/>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We hope this presentation gave you a good perspective of our program, and we hope you are as excited as we are to dive into a great school year!</a:t>
            </a:r>
            <a:endParaRPr dirty="0"/>
          </a:p>
          <a:p>
            <a:pPr marL="0" indent="0"/>
            <a:endParaRPr lang="en-US" dirty="0"/>
          </a:p>
          <a:p>
            <a:pPr marL="0" indent="0"/>
            <a:r>
              <a:rPr lang="en-US" dirty="0"/>
              <a:t>If you have any questions or concerns, please ask us. We would be more than happy to answer your questions now or after the presentation! </a:t>
            </a:r>
          </a:p>
          <a:p>
            <a:pPr marL="0" lvl="0" indent="0" algn="l" rtl="0">
              <a:spcBef>
                <a:spcPts val="0"/>
              </a:spcBef>
              <a:spcAft>
                <a:spcPts val="0"/>
              </a:spcAft>
              <a:buNone/>
            </a:pPr>
            <a:endParaRPr dirty="0"/>
          </a:p>
          <a:p>
            <a:pPr marL="0" lvl="0" indent="0" algn="l" rtl="0">
              <a:spcBef>
                <a:spcPts val="0"/>
              </a:spcBef>
              <a:spcAft>
                <a:spcPts val="0"/>
              </a:spcAft>
              <a:buNone/>
            </a:pPr>
            <a:r>
              <a:rPr lang="en" dirty="0"/>
              <a:t>Our Booster Club Representative would now like to say a few words. If you are interested in joining the Parent Booster Club, please make sure to grab a form on your way out!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56425" y="155672"/>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Instructors</a:t>
            </a:r>
            <a:endParaRPr/>
          </a:p>
        </p:txBody>
      </p:sp>
      <p:sp>
        <p:nvSpPr>
          <p:cNvPr id="93" name="Google Shape;93;p14"/>
          <p:cNvSpPr txBox="1"/>
          <p:nvPr/>
        </p:nvSpPr>
        <p:spPr>
          <a:xfrm>
            <a:off x="200250" y="873850"/>
            <a:ext cx="6836400" cy="405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a:solidFill>
                  <a:srgbClr val="FFFFFF"/>
                </a:solidFill>
                <a:latin typeface="Calibri"/>
                <a:ea typeface="Calibri"/>
                <a:cs typeface="Calibri"/>
                <a:sym typeface="Calibri"/>
              </a:rPr>
              <a:t>All three of our Instructors here at the NJ-932nd are State certified “Teachers of Military Science”  They are retired from the U.S. Air Force. Our instructors are available any time you have a question!</a:t>
            </a:r>
            <a:endParaRPr>
              <a:solidFill>
                <a:srgbClr val="FFFFFF"/>
              </a:solidFill>
              <a:latin typeface="Calibri"/>
              <a:ea typeface="Calibri"/>
              <a:cs typeface="Calibri"/>
              <a:sym typeface="Calibri"/>
            </a:endParaRPr>
          </a:p>
          <a:p>
            <a:pPr marL="0" lvl="0" indent="0" algn="l" rtl="0">
              <a:lnSpc>
                <a:spcPct val="115000"/>
              </a:lnSpc>
              <a:spcBef>
                <a:spcPts val="600"/>
              </a:spcBef>
              <a:spcAft>
                <a:spcPts val="0"/>
              </a:spcAft>
              <a:buNone/>
            </a:pPr>
            <a:endParaRPr>
              <a:solidFill>
                <a:srgbClr val="FFFFFF"/>
              </a:solidFill>
              <a:latin typeface="Calibri"/>
              <a:ea typeface="Calibri"/>
              <a:cs typeface="Calibri"/>
              <a:sym typeface="Calibri"/>
            </a:endParaRPr>
          </a:p>
          <a:p>
            <a:pPr marL="0" lvl="0" indent="0" algn="l" rtl="0">
              <a:lnSpc>
                <a:spcPct val="115000"/>
              </a:lnSpc>
              <a:spcBef>
                <a:spcPts val="600"/>
              </a:spcBef>
              <a:spcAft>
                <a:spcPts val="0"/>
              </a:spcAft>
              <a:buNone/>
            </a:pPr>
            <a:r>
              <a:rPr lang="en">
                <a:solidFill>
                  <a:srgbClr val="FFFFFF"/>
                </a:solidFill>
                <a:latin typeface="Calibri"/>
                <a:ea typeface="Calibri"/>
                <a:cs typeface="Calibri"/>
                <a:sym typeface="Calibri"/>
              </a:rPr>
              <a:t>Lt. Col. Beth Ann Lumpkin, SASI (Senior Aerospace Science Instructor)</a:t>
            </a:r>
            <a:endParaRPr>
              <a:solidFill>
                <a:srgbClr val="FFFFFF"/>
              </a:solidFill>
              <a:latin typeface="Calibri"/>
              <a:ea typeface="Calibri"/>
              <a:cs typeface="Calibri"/>
              <a:sym typeface="Calibri"/>
            </a:endParaRPr>
          </a:p>
          <a:p>
            <a:pPr marL="457200" lvl="0" indent="0" algn="l" rtl="0">
              <a:lnSpc>
                <a:spcPct val="115000"/>
              </a:lnSpc>
              <a:spcBef>
                <a:spcPts val="600"/>
              </a:spcBef>
              <a:spcAft>
                <a:spcPts val="0"/>
              </a:spcAft>
              <a:buNone/>
            </a:pPr>
            <a:r>
              <a:rPr lang="en">
                <a:solidFill>
                  <a:srgbClr val="FFFFFF"/>
                </a:solidFill>
                <a:latin typeface="Calibri"/>
                <a:ea typeface="Calibri"/>
                <a:cs typeface="Calibri"/>
                <a:sym typeface="Calibri"/>
              </a:rPr>
              <a:t>Contact Information: blumpkin@wtps.org / 856-589-8500, ext 7265</a:t>
            </a:r>
            <a:endParaRPr>
              <a:solidFill>
                <a:srgbClr val="FFFFFF"/>
              </a:solidFill>
              <a:latin typeface="Calibri"/>
              <a:ea typeface="Calibri"/>
              <a:cs typeface="Calibri"/>
              <a:sym typeface="Calibri"/>
            </a:endParaRPr>
          </a:p>
          <a:p>
            <a:pPr marL="0" lvl="0" indent="0" algn="l" rtl="0">
              <a:lnSpc>
                <a:spcPct val="115000"/>
              </a:lnSpc>
              <a:spcBef>
                <a:spcPts val="600"/>
              </a:spcBef>
              <a:spcAft>
                <a:spcPts val="0"/>
              </a:spcAft>
              <a:buNone/>
            </a:pPr>
            <a:r>
              <a:rPr lang="en">
                <a:solidFill>
                  <a:srgbClr val="FFFFFF"/>
                </a:solidFill>
                <a:latin typeface="Calibri"/>
                <a:ea typeface="Calibri"/>
                <a:cs typeface="Calibri"/>
                <a:sym typeface="Calibri"/>
              </a:rPr>
              <a:t>MSgt. Jeffrey Hood, ASI (Aerospace Science Instructor)</a:t>
            </a:r>
            <a:endParaRPr>
              <a:solidFill>
                <a:srgbClr val="FFFFFF"/>
              </a:solidFill>
              <a:latin typeface="Calibri"/>
              <a:ea typeface="Calibri"/>
              <a:cs typeface="Calibri"/>
              <a:sym typeface="Calibri"/>
            </a:endParaRPr>
          </a:p>
          <a:p>
            <a:pPr marL="0" lvl="0" indent="457200" algn="l" rtl="0">
              <a:lnSpc>
                <a:spcPct val="115000"/>
              </a:lnSpc>
              <a:spcBef>
                <a:spcPts val="600"/>
              </a:spcBef>
              <a:spcAft>
                <a:spcPts val="0"/>
              </a:spcAft>
              <a:buNone/>
            </a:pPr>
            <a:r>
              <a:rPr lang="en">
                <a:solidFill>
                  <a:srgbClr val="FFFFFF"/>
                </a:solidFill>
                <a:latin typeface="Calibri"/>
                <a:ea typeface="Calibri"/>
                <a:cs typeface="Calibri"/>
                <a:sym typeface="Calibri"/>
              </a:rPr>
              <a:t>Contact Information: jhood@wtps.org / 856-589-8500, ext 7266</a:t>
            </a:r>
            <a:endParaRPr>
              <a:solidFill>
                <a:srgbClr val="FFFFFF"/>
              </a:solidFill>
              <a:latin typeface="Calibri"/>
              <a:ea typeface="Calibri"/>
              <a:cs typeface="Calibri"/>
              <a:sym typeface="Calibri"/>
            </a:endParaRPr>
          </a:p>
          <a:p>
            <a:pPr marL="0" lvl="0" indent="0" algn="l" rtl="0">
              <a:lnSpc>
                <a:spcPct val="115000"/>
              </a:lnSpc>
              <a:spcBef>
                <a:spcPts val="600"/>
              </a:spcBef>
              <a:spcAft>
                <a:spcPts val="0"/>
              </a:spcAft>
              <a:buNone/>
            </a:pPr>
            <a:r>
              <a:rPr lang="en">
                <a:solidFill>
                  <a:srgbClr val="FFFFFF"/>
                </a:solidFill>
                <a:latin typeface="Calibri"/>
                <a:ea typeface="Calibri"/>
                <a:cs typeface="Calibri"/>
                <a:sym typeface="Calibri"/>
              </a:rPr>
              <a:t>MSgt. Richard Harris, </a:t>
            </a:r>
            <a:r>
              <a:rPr lang="en">
                <a:solidFill>
                  <a:schemeClr val="lt1"/>
                </a:solidFill>
                <a:latin typeface="Calibri"/>
                <a:ea typeface="Calibri"/>
                <a:cs typeface="Calibri"/>
                <a:sym typeface="Calibri"/>
              </a:rPr>
              <a:t>ASI (Aerospace Science Instructor)</a:t>
            </a:r>
            <a:endParaRPr>
              <a:solidFill>
                <a:srgbClr val="FFFFFF"/>
              </a:solidFill>
              <a:latin typeface="Calibri"/>
              <a:ea typeface="Calibri"/>
              <a:cs typeface="Calibri"/>
              <a:sym typeface="Calibri"/>
            </a:endParaRPr>
          </a:p>
          <a:p>
            <a:pPr marL="0" lvl="0" indent="0" algn="l" rtl="0">
              <a:lnSpc>
                <a:spcPct val="115000"/>
              </a:lnSpc>
              <a:spcBef>
                <a:spcPts val="600"/>
              </a:spcBef>
              <a:spcAft>
                <a:spcPts val="0"/>
              </a:spcAft>
              <a:buNone/>
            </a:pPr>
            <a:r>
              <a:rPr lang="en">
                <a:solidFill>
                  <a:srgbClr val="FFFFFF"/>
                </a:solidFill>
                <a:latin typeface="Calibri"/>
                <a:ea typeface="Calibri"/>
                <a:cs typeface="Calibri"/>
                <a:sym typeface="Calibri"/>
              </a:rPr>
              <a:t>     	Contact Information: rharris@wtps.org / 856-589-8500, ext. 7247</a:t>
            </a:r>
            <a:endParaRPr>
              <a:solidFill>
                <a:srgbClr val="FFFFFF"/>
              </a:solidFill>
              <a:latin typeface="Calibri"/>
              <a:ea typeface="Calibri"/>
              <a:cs typeface="Calibri"/>
              <a:sym typeface="Calibri"/>
            </a:endParaRPr>
          </a:p>
          <a:p>
            <a:pPr marL="0" lvl="0" indent="0" algn="l" rtl="0">
              <a:lnSpc>
                <a:spcPct val="115000"/>
              </a:lnSpc>
              <a:spcBef>
                <a:spcPts val="600"/>
              </a:spcBef>
              <a:spcAft>
                <a:spcPts val="0"/>
              </a:spcAft>
              <a:buNone/>
            </a:pPr>
            <a:r>
              <a:rPr lang="en">
                <a:solidFill>
                  <a:srgbClr val="FFFFFF"/>
                </a:solidFill>
                <a:latin typeface="Calibri"/>
                <a:ea typeface="Calibri"/>
                <a:cs typeface="Calibri"/>
                <a:sym typeface="Calibri"/>
              </a:rPr>
              <a:t>     </a:t>
            </a:r>
            <a:endParaRPr>
              <a:solidFill>
                <a:srgbClr val="FFFFFF"/>
              </a:solidFill>
              <a:latin typeface="Calibri"/>
              <a:ea typeface="Calibri"/>
              <a:cs typeface="Calibri"/>
              <a:sym typeface="Calibri"/>
            </a:endParaRPr>
          </a:p>
          <a:p>
            <a:pPr marL="0" lvl="0" indent="0" algn="l" rtl="0">
              <a:lnSpc>
                <a:spcPct val="115000"/>
              </a:lnSpc>
              <a:spcBef>
                <a:spcPts val="600"/>
              </a:spcBef>
              <a:spcAft>
                <a:spcPts val="0"/>
              </a:spcAft>
              <a:buNone/>
            </a:pPr>
            <a:endParaRPr>
              <a:solidFill>
                <a:srgbClr val="FFFFFF"/>
              </a:solidFill>
              <a:latin typeface="Calibri"/>
              <a:ea typeface="Calibri"/>
              <a:cs typeface="Calibri"/>
              <a:sym typeface="Calibri"/>
            </a:endParaRPr>
          </a:p>
          <a:p>
            <a:pPr marL="0" lvl="0" indent="0" algn="l" rtl="0">
              <a:spcBef>
                <a:spcPts val="0"/>
              </a:spcBef>
              <a:spcAft>
                <a:spcPts val="0"/>
              </a:spcAft>
              <a:buNone/>
            </a:pPr>
            <a:endParaRPr/>
          </a:p>
        </p:txBody>
      </p:sp>
      <p:pic>
        <p:nvPicPr>
          <p:cNvPr id="94" name="Google Shape;94;p14"/>
          <p:cNvPicPr preferRelativeResize="0"/>
          <p:nvPr/>
        </p:nvPicPr>
        <p:blipFill>
          <a:blip r:embed="rId3">
            <a:alphaModFix/>
          </a:blip>
          <a:stretch>
            <a:fillRect/>
          </a:stretch>
        </p:blipFill>
        <p:spPr>
          <a:xfrm>
            <a:off x="6438613" y="1508625"/>
            <a:ext cx="2626613" cy="3502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73625" y="128197"/>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AFJROTC?</a:t>
            </a:r>
            <a:endParaRPr/>
          </a:p>
        </p:txBody>
      </p:sp>
      <p:sp>
        <p:nvSpPr>
          <p:cNvPr id="100" name="Google Shape;100;p15"/>
          <p:cNvSpPr txBox="1">
            <a:spLocks noGrp="1"/>
          </p:cNvSpPr>
          <p:nvPr>
            <p:ph type="subTitle" idx="1"/>
          </p:nvPr>
        </p:nvSpPr>
        <p:spPr>
          <a:xfrm>
            <a:off x="165638" y="966988"/>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Calibri"/>
                <a:ea typeface="Calibri"/>
                <a:cs typeface="Calibri"/>
                <a:sym typeface="Calibri"/>
              </a:rPr>
              <a:t>AFJROTC stands for Air Force Junior Reserve Officer Training Corps. This is a “life skills” course that teaches our cadets valuable life lessons, and teaches cadets to have pride and respect for our military, and for the all the veterans that are serving for us. </a:t>
            </a:r>
            <a:endParaRPr sz="2400">
              <a:solidFill>
                <a:srgbClr val="FFFFFF"/>
              </a:solidFill>
              <a:latin typeface="Calibri"/>
              <a:ea typeface="Calibri"/>
              <a:cs typeface="Calibri"/>
              <a:sym typeface="Calibri"/>
            </a:endParaRPr>
          </a:p>
          <a:p>
            <a:pPr marL="0" lvl="0" indent="0" algn="l" rtl="0">
              <a:lnSpc>
                <a:spcPct val="115000"/>
              </a:lnSpc>
              <a:spcBef>
                <a:spcPts val="700"/>
              </a:spcBef>
              <a:spcAft>
                <a:spcPts val="0"/>
              </a:spcAft>
              <a:buNone/>
            </a:pPr>
            <a:r>
              <a:rPr lang="en" sz="2400">
                <a:solidFill>
                  <a:srgbClr val="FFFFFF"/>
                </a:solidFill>
                <a:latin typeface="Calibri"/>
                <a:ea typeface="Calibri"/>
                <a:cs typeface="Calibri"/>
                <a:sym typeface="Calibri"/>
              </a:rPr>
              <a:t>There is NO military commitment when you participate in this course. </a:t>
            </a:r>
            <a:endParaRPr sz="2400">
              <a:solidFill>
                <a:srgbClr val="FFFFFF"/>
              </a:solidFill>
              <a:latin typeface="Calibri"/>
              <a:ea typeface="Calibri"/>
              <a:cs typeface="Calibri"/>
              <a:sym typeface="Calibri"/>
            </a:endParaRPr>
          </a:p>
          <a:p>
            <a:pPr marL="0" lvl="0" indent="0" algn="l" rtl="0">
              <a:lnSpc>
                <a:spcPct val="115000"/>
              </a:lnSpc>
              <a:spcBef>
                <a:spcPts val="700"/>
              </a:spcBef>
              <a:spcAft>
                <a:spcPts val="0"/>
              </a:spcAft>
              <a:buNone/>
            </a:pPr>
            <a:r>
              <a:rPr lang="en" sz="2400">
                <a:solidFill>
                  <a:srgbClr val="FFFFFF"/>
                </a:solidFill>
                <a:latin typeface="Calibri"/>
                <a:ea typeface="Calibri"/>
                <a:cs typeface="Calibri"/>
                <a:sym typeface="Calibri"/>
              </a:rPr>
              <a:t>AFJROTC is a 5 credit practical art course at Washington Township High School. One Practical Art course is required for graduation from high school in the State of New Jersey.</a:t>
            </a:r>
            <a:endParaRPr sz="2400">
              <a:solidFill>
                <a:srgbClr val="FFFFFF"/>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0" y="-110635"/>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Curriculum </a:t>
            </a:r>
            <a:endParaRPr/>
          </a:p>
        </p:txBody>
      </p:sp>
      <p:sp>
        <p:nvSpPr>
          <p:cNvPr id="106" name="Google Shape;106;p16"/>
          <p:cNvSpPr txBox="1">
            <a:spLocks noGrp="1"/>
          </p:cNvSpPr>
          <p:nvPr>
            <p:ph type="subTitle" idx="1"/>
          </p:nvPr>
        </p:nvSpPr>
        <p:spPr>
          <a:xfrm>
            <a:off x="0" y="519875"/>
            <a:ext cx="8222100" cy="447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dirty="0"/>
              <a:t>MONDAY:</a:t>
            </a:r>
            <a:endParaRPr sz="1800" u="sng" dirty="0"/>
          </a:p>
          <a:p>
            <a:pPr marL="457200" lvl="0" indent="-342900" algn="l" rtl="0">
              <a:spcBef>
                <a:spcPts val="0"/>
              </a:spcBef>
              <a:spcAft>
                <a:spcPts val="0"/>
              </a:spcAft>
              <a:buSzPts val="1800"/>
              <a:buChar char="●"/>
            </a:pPr>
            <a:r>
              <a:rPr lang="en" sz="1800" dirty="0"/>
              <a:t>Aerospace and Leadership lessons given by Instructors or Seniors </a:t>
            </a:r>
            <a:endParaRPr sz="1800" dirty="0"/>
          </a:p>
          <a:p>
            <a:pPr marL="457200" lvl="0" indent="-342900" algn="l" rtl="0">
              <a:spcBef>
                <a:spcPts val="0"/>
              </a:spcBef>
              <a:spcAft>
                <a:spcPts val="0"/>
              </a:spcAft>
              <a:buSzPts val="1800"/>
              <a:buChar char="●"/>
            </a:pPr>
            <a:r>
              <a:rPr lang="en" sz="1800" dirty="0"/>
              <a:t>Possible Guest Speaker/Recruiter </a:t>
            </a:r>
            <a:endParaRPr sz="1800" dirty="0"/>
          </a:p>
          <a:p>
            <a:pPr marL="457200" lvl="0" indent="-342900" algn="l" rtl="0">
              <a:spcBef>
                <a:spcPts val="0"/>
              </a:spcBef>
              <a:spcAft>
                <a:spcPts val="0"/>
              </a:spcAft>
              <a:buSzPts val="1800"/>
              <a:buChar char="●"/>
            </a:pPr>
            <a:r>
              <a:rPr lang="en" sz="1800" dirty="0"/>
              <a:t>Drill </a:t>
            </a:r>
            <a:endParaRPr sz="1800" dirty="0"/>
          </a:p>
          <a:p>
            <a:pPr marL="0" lvl="0" indent="0" algn="l" rtl="0">
              <a:spcBef>
                <a:spcPts val="0"/>
              </a:spcBef>
              <a:spcAft>
                <a:spcPts val="0"/>
              </a:spcAft>
              <a:buNone/>
            </a:pPr>
            <a:r>
              <a:rPr lang="en" sz="1800" u="sng" dirty="0"/>
              <a:t>TUESDAY:</a:t>
            </a:r>
            <a:endParaRPr sz="1800" dirty="0"/>
          </a:p>
          <a:p>
            <a:pPr marL="457200" lvl="0" indent="-342900" algn="l" rtl="0">
              <a:spcBef>
                <a:spcPts val="0"/>
              </a:spcBef>
              <a:spcAft>
                <a:spcPts val="0"/>
              </a:spcAft>
              <a:buSzPts val="1800"/>
              <a:buChar char="●"/>
            </a:pPr>
            <a:r>
              <a:rPr lang="en" sz="1800" dirty="0"/>
              <a:t>Aerospace and Leadership lessons given by Instructors or Seniors </a:t>
            </a:r>
            <a:endParaRPr sz="1800" dirty="0"/>
          </a:p>
          <a:p>
            <a:pPr marL="457200" lvl="0" indent="-342900" algn="l" rtl="0">
              <a:spcBef>
                <a:spcPts val="0"/>
              </a:spcBef>
              <a:spcAft>
                <a:spcPts val="0"/>
              </a:spcAft>
              <a:buSzPts val="1800"/>
              <a:buChar char="●"/>
            </a:pPr>
            <a:r>
              <a:rPr lang="en" sz="1800" dirty="0"/>
              <a:t>Possible Guest Speaker/Recruiter</a:t>
            </a:r>
            <a:endParaRPr sz="1800" dirty="0"/>
          </a:p>
          <a:p>
            <a:pPr marL="457200" lvl="0" indent="-342900" algn="l" rtl="0">
              <a:spcBef>
                <a:spcPts val="0"/>
              </a:spcBef>
              <a:spcAft>
                <a:spcPts val="0"/>
              </a:spcAft>
              <a:buSzPts val="1800"/>
              <a:buChar char="●"/>
            </a:pPr>
            <a:r>
              <a:rPr lang="en" sz="1800" dirty="0"/>
              <a:t>Drill </a:t>
            </a:r>
            <a:endParaRPr sz="1800" dirty="0"/>
          </a:p>
          <a:p>
            <a:pPr marL="0" lvl="0" indent="0" algn="l" rtl="0">
              <a:spcBef>
                <a:spcPts val="0"/>
              </a:spcBef>
              <a:spcAft>
                <a:spcPts val="0"/>
              </a:spcAft>
              <a:buNone/>
            </a:pPr>
            <a:r>
              <a:rPr lang="en" sz="1800" u="sng" dirty="0"/>
              <a:t>WEDNESDAY:</a:t>
            </a:r>
            <a:endParaRPr sz="1800" u="sng" dirty="0"/>
          </a:p>
          <a:p>
            <a:pPr marL="457200" lvl="0" indent="-342900" algn="l" rtl="0">
              <a:spcBef>
                <a:spcPts val="0"/>
              </a:spcBef>
              <a:spcAft>
                <a:spcPts val="0"/>
              </a:spcAft>
              <a:buSzPts val="1800"/>
              <a:buChar char="●"/>
            </a:pPr>
            <a:r>
              <a:rPr lang="en" sz="1800" dirty="0"/>
              <a:t>Wellness ran by Cadets, ASI’s, or a Military guest</a:t>
            </a:r>
            <a:endParaRPr sz="1800" dirty="0"/>
          </a:p>
          <a:p>
            <a:pPr marL="0" lvl="0" indent="0" algn="l" rtl="0">
              <a:spcBef>
                <a:spcPts val="0"/>
              </a:spcBef>
              <a:spcAft>
                <a:spcPts val="0"/>
              </a:spcAft>
              <a:buNone/>
            </a:pPr>
            <a:r>
              <a:rPr lang="en" sz="1800" u="sng" dirty="0"/>
              <a:t>THURSDAY:</a:t>
            </a:r>
            <a:endParaRPr sz="1800" u="sng" dirty="0"/>
          </a:p>
          <a:p>
            <a:pPr marL="457200" lvl="0" indent="-342900" algn="l" rtl="0">
              <a:spcBef>
                <a:spcPts val="0"/>
              </a:spcBef>
              <a:spcAft>
                <a:spcPts val="0"/>
              </a:spcAft>
              <a:buSzPts val="1800"/>
              <a:buChar char="●"/>
            </a:pPr>
            <a:r>
              <a:rPr lang="en-US" sz="1800" dirty="0"/>
              <a:t>Uniform </a:t>
            </a:r>
            <a:r>
              <a:rPr lang="en" sz="1800" dirty="0"/>
              <a:t>Inspection day </a:t>
            </a:r>
            <a:endParaRPr sz="1800" dirty="0"/>
          </a:p>
          <a:p>
            <a:pPr marL="0" lvl="0" indent="0" algn="l" rtl="0">
              <a:spcBef>
                <a:spcPts val="0"/>
              </a:spcBef>
              <a:spcAft>
                <a:spcPts val="0"/>
              </a:spcAft>
              <a:buNone/>
            </a:pPr>
            <a:r>
              <a:rPr lang="en" sz="1800" u="sng" dirty="0"/>
              <a:t>FRIDAY:</a:t>
            </a:r>
            <a:endParaRPr sz="1800" u="sng" dirty="0"/>
          </a:p>
          <a:p>
            <a:pPr marL="457200" lvl="0" indent="-342900" algn="l" rtl="0">
              <a:spcBef>
                <a:spcPts val="0"/>
              </a:spcBef>
              <a:spcAft>
                <a:spcPts val="0"/>
              </a:spcAft>
              <a:buSzPts val="1800"/>
              <a:buChar char="●"/>
            </a:pPr>
            <a:r>
              <a:rPr lang="en" sz="1800" dirty="0"/>
              <a:t>Flickerball, leadership lab, team building activities</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dirty="0"/>
              <a:t>*12-4(Senior) Cadets have LE400 as their curriculum</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128850" y="118997"/>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Wellness </a:t>
            </a:r>
            <a:endParaRPr/>
          </a:p>
        </p:txBody>
      </p:sp>
      <p:sp>
        <p:nvSpPr>
          <p:cNvPr id="112" name="Google Shape;112;p17"/>
          <p:cNvSpPr txBox="1">
            <a:spLocks noGrp="1"/>
          </p:cNvSpPr>
          <p:nvPr>
            <p:ph type="subTitle" idx="1"/>
          </p:nvPr>
        </p:nvSpPr>
        <p:spPr>
          <a:xfrm>
            <a:off x="568800" y="825902"/>
            <a:ext cx="8222100" cy="386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WELLNESS WEDNESDAY:</a:t>
            </a:r>
            <a:r>
              <a:rPr lang="en" dirty="0"/>
              <a:t> this is done every Wednesday to keep cadets active and ready for the Presidential Fitness Exam. Cadets will be expected to be in PT Gear every week once the PT Gear is distributed. </a:t>
            </a:r>
            <a:endParaRPr dirty="0"/>
          </a:p>
          <a:p>
            <a:pPr marL="0" lvl="0" indent="0" algn="l" rtl="0">
              <a:spcBef>
                <a:spcPts val="0"/>
              </a:spcBef>
              <a:spcAft>
                <a:spcPts val="0"/>
              </a:spcAft>
              <a:buNone/>
            </a:pPr>
            <a:r>
              <a:rPr lang="en" u="sng" dirty="0"/>
              <a:t>WHAT DO WE DO:</a:t>
            </a:r>
            <a:endParaRPr u="sng" dirty="0"/>
          </a:p>
          <a:p>
            <a:pPr marL="457200" lvl="0" indent="-361950" algn="l" rtl="0">
              <a:spcBef>
                <a:spcPts val="0"/>
              </a:spcBef>
              <a:spcAft>
                <a:spcPts val="0"/>
              </a:spcAft>
              <a:buSzPts val="2100"/>
              <a:buChar char="●"/>
            </a:pPr>
            <a:r>
              <a:rPr lang="en" dirty="0"/>
              <a:t>1 mile run</a:t>
            </a:r>
            <a:endParaRPr dirty="0"/>
          </a:p>
          <a:p>
            <a:pPr marL="457200" lvl="0" indent="-361950" algn="l" rtl="0">
              <a:spcBef>
                <a:spcPts val="0"/>
              </a:spcBef>
              <a:spcAft>
                <a:spcPts val="0"/>
              </a:spcAft>
              <a:buSzPts val="2100"/>
              <a:buChar char="●"/>
            </a:pPr>
            <a:r>
              <a:rPr lang="en" dirty="0"/>
              <a:t>Push ups (as many as you can in 1 minute)</a:t>
            </a:r>
            <a:endParaRPr dirty="0"/>
          </a:p>
          <a:p>
            <a:pPr marL="457200" lvl="0" indent="-361950" algn="l" rtl="0">
              <a:spcBef>
                <a:spcPts val="0"/>
              </a:spcBef>
              <a:spcAft>
                <a:spcPts val="0"/>
              </a:spcAft>
              <a:buSzPts val="2100"/>
              <a:buChar char="●"/>
            </a:pPr>
            <a:r>
              <a:rPr lang="en" dirty="0"/>
              <a:t>Sit ups (as many as you can in 1 minute)</a:t>
            </a:r>
            <a:endParaRPr dirty="0"/>
          </a:p>
          <a:p>
            <a:pPr marL="457200" lvl="0" indent="-361950" algn="l" rtl="0">
              <a:spcBef>
                <a:spcPts val="0"/>
              </a:spcBef>
              <a:spcAft>
                <a:spcPts val="0"/>
              </a:spcAft>
              <a:buSzPts val="2100"/>
              <a:buChar char="●"/>
            </a:pPr>
            <a:r>
              <a:rPr lang="en" dirty="0"/>
              <a:t>Sit and reach </a:t>
            </a:r>
            <a:endParaRPr dirty="0"/>
          </a:p>
          <a:p>
            <a:pPr marL="457200" lvl="0" indent="-361950" algn="l" rtl="0">
              <a:spcBef>
                <a:spcPts val="0"/>
              </a:spcBef>
              <a:spcAft>
                <a:spcPts val="0"/>
              </a:spcAft>
              <a:buSzPts val="2100"/>
              <a:buChar char="●"/>
            </a:pPr>
            <a:r>
              <a:rPr lang="en" dirty="0"/>
              <a:t>Team pushups </a:t>
            </a:r>
            <a:endParaRPr dirty="0"/>
          </a:p>
          <a:p>
            <a:pPr marL="457200" lvl="0" indent="-361950" algn="l" rtl="0">
              <a:spcBef>
                <a:spcPts val="0"/>
              </a:spcBef>
              <a:spcAft>
                <a:spcPts val="0"/>
              </a:spcAft>
              <a:buSzPts val="2100"/>
              <a:buChar char="●"/>
            </a:pPr>
            <a:r>
              <a:rPr lang="en" dirty="0"/>
              <a:t>Different Fitness Games and Activities </a:t>
            </a:r>
            <a:endParaRPr dirty="0"/>
          </a:p>
          <a:p>
            <a:pPr marL="457200" lvl="0" indent="-361950" algn="l" rtl="0">
              <a:spcBef>
                <a:spcPts val="0"/>
              </a:spcBef>
              <a:spcAft>
                <a:spcPts val="0"/>
              </a:spcAft>
              <a:buSzPts val="2100"/>
              <a:buChar char="●"/>
            </a:pPr>
            <a:r>
              <a:rPr lang="en" dirty="0"/>
              <a:t>Shuttle Run </a:t>
            </a:r>
            <a:endParaRPr dirty="0"/>
          </a:p>
          <a:p>
            <a:pPr marL="0" lvl="0" indent="0" algn="l"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ctrTitle"/>
          </p:nvPr>
        </p:nvSpPr>
        <p:spPr>
          <a:xfrm>
            <a:off x="190525" y="164997"/>
            <a:ext cx="8222100" cy="838800"/>
          </a:xfrm>
          <a:prstGeom prst="rect">
            <a:avLst/>
          </a:prstGeom>
        </p:spPr>
        <p:txBody>
          <a:bodyPr spcFirstLastPara="1" wrap="square" lIns="91425" tIns="91425" rIns="91425" bIns="91425" anchor="b" anchorCtr="0">
            <a:noAutofit/>
          </a:bodyPr>
          <a:lstStyle/>
          <a:p>
            <a:pPr marL="457200" lvl="0" indent="0" algn="l" rtl="0">
              <a:spcBef>
                <a:spcPts val="0"/>
              </a:spcBef>
              <a:spcAft>
                <a:spcPts val="0"/>
              </a:spcAft>
              <a:buNone/>
            </a:pPr>
            <a:r>
              <a:rPr lang="en"/>
              <a:t>The Uniform </a:t>
            </a:r>
            <a:endParaRPr/>
          </a:p>
        </p:txBody>
      </p:sp>
      <p:sp>
        <p:nvSpPr>
          <p:cNvPr id="118" name="Google Shape;118;p18"/>
          <p:cNvSpPr txBox="1">
            <a:spLocks noGrp="1"/>
          </p:cNvSpPr>
          <p:nvPr>
            <p:ph type="subTitle" idx="1"/>
          </p:nvPr>
        </p:nvSpPr>
        <p:spPr>
          <a:xfrm>
            <a:off x="261950" y="1003800"/>
            <a:ext cx="8690700" cy="3610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Cadets must meet military grooming standards when in their uniform. The uniform must be worn during inspection days at all times.  </a:t>
            </a:r>
            <a:endParaRPr sz="2400" dirty="0"/>
          </a:p>
          <a:p>
            <a:pPr marL="457200" lvl="0" indent="-381000" algn="l" rtl="0">
              <a:spcBef>
                <a:spcPts val="0"/>
              </a:spcBef>
              <a:spcAft>
                <a:spcPts val="0"/>
              </a:spcAft>
              <a:buSzPts val="2400"/>
              <a:buChar char="●"/>
            </a:pPr>
            <a:r>
              <a:rPr lang="en" sz="2400" dirty="0"/>
              <a:t>We only wear the uniform once week</a:t>
            </a:r>
            <a:endParaRPr sz="2400" dirty="0"/>
          </a:p>
          <a:p>
            <a:pPr marL="457200" lvl="0" indent="-381000" algn="l" rtl="0">
              <a:spcBef>
                <a:spcPts val="0"/>
              </a:spcBef>
              <a:spcAft>
                <a:spcPts val="0"/>
              </a:spcAft>
              <a:buSzPts val="2400"/>
              <a:buChar char="●"/>
            </a:pPr>
            <a:r>
              <a:rPr lang="en" sz="2400" dirty="0"/>
              <a:t>The uniform is worth 50% of their grade. If they don't wear the uniform then they </a:t>
            </a:r>
            <a:r>
              <a:rPr lang="en" sz="2400" b="1" u="sng" dirty="0"/>
              <a:t>CAN’T </a:t>
            </a:r>
            <a:r>
              <a:rPr lang="en" sz="2400" b="1" dirty="0"/>
              <a:t> </a:t>
            </a:r>
            <a:r>
              <a:rPr lang="en" sz="2400" dirty="0"/>
              <a:t>pass </a:t>
            </a:r>
            <a:r>
              <a:rPr lang="en" sz="2400" dirty="0" smtClean="0"/>
              <a:t>JROTC</a:t>
            </a:r>
            <a:r>
              <a:rPr lang="en" sz="2400" dirty="0"/>
              <a:t>. </a:t>
            </a:r>
          </a:p>
          <a:p>
            <a:pPr marL="457200" lvl="0" indent="-381000" algn="l" rtl="0">
              <a:spcBef>
                <a:spcPts val="0"/>
              </a:spcBef>
              <a:spcAft>
                <a:spcPts val="0"/>
              </a:spcAft>
              <a:buSzPts val="2400"/>
              <a:buChar char="●"/>
            </a:pPr>
            <a:r>
              <a:rPr lang="en" sz="2400" dirty="0"/>
              <a:t>With our inspection</a:t>
            </a:r>
            <a:r>
              <a:rPr lang="en-US" sz="2400" dirty="0"/>
              <a:t> behind us we will not by as tough as we were on cadets. However, that doesn’t not mean that we will not uphold standards. Standards will still be strictly enforced as we must make sure we teach so that cadets still live up to the standards set by HQ AFJROTC.</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ctrTitle"/>
          </p:nvPr>
        </p:nvSpPr>
        <p:spPr>
          <a:xfrm>
            <a:off x="110450" y="137397"/>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Field Trips &amp; Opportunities  </a:t>
            </a:r>
            <a:endParaRPr/>
          </a:p>
        </p:txBody>
      </p:sp>
      <p:sp>
        <p:nvSpPr>
          <p:cNvPr id="124" name="Google Shape;124;p19"/>
          <p:cNvSpPr txBox="1">
            <a:spLocks noGrp="1"/>
          </p:cNvSpPr>
          <p:nvPr>
            <p:ph type="subTitle" idx="1"/>
          </p:nvPr>
        </p:nvSpPr>
        <p:spPr>
          <a:xfrm>
            <a:off x="167575" y="880250"/>
            <a:ext cx="6412200" cy="41253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2600" dirty="0"/>
              <a:t>KC-135</a:t>
            </a:r>
            <a:endParaRPr sz="2600" dirty="0"/>
          </a:p>
          <a:p>
            <a:pPr marL="457200" lvl="0" indent="-419100" algn="l" rtl="0">
              <a:spcBef>
                <a:spcPts val="0"/>
              </a:spcBef>
              <a:spcAft>
                <a:spcPts val="0"/>
              </a:spcAft>
              <a:buSzPts val="3000"/>
              <a:buChar char="●"/>
            </a:pPr>
            <a:r>
              <a:rPr lang="en" sz="2600" dirty="0"/>
              <a:t>Civil Air Patrol Flight &amp; Museum Tour</a:t>
            </a:r>
            <a:endParaRPr sz="2600" dirty="0"/>
          </a:p>
          <a:p>
            <a:pPr marL="457200" lvl="0" indent="-419100" algn="l" rtl="0">
              <a:spcBef>
                <a:spcPts val="0"/>
              </a:spcBef>
              <a:spcAft>
                <a:spcPts val="0"/>
              </a:spcAft>
              <a:buSzPts val="3000"/>
              <a:buChar char="●"/>
            </a:pPr>
            <a:r>
              <a:rPr lang="en" sz="2600" dirty="0"/>
              <a:t>Recruiting at the Middle Schools</a:t>
            </a:r>
            <a:endParaRPr sz="2600" dirty="0"/>
          </a:p>
          <a:p>
            <a:pPr marL="457200" lvl="0" indent="-419100" algn="l" rtl="0">
              <a:spcBef>
                <a:spcPts val="0"/>
              </a:spcBef>
              <a:spcAft>
                <a:spcPts val="0"/>
              </a:spcAft>
              <a:buSzPts val="3000"/>
              <a:buChar char="●"/>
            </a:pPr>
            <a:r>
              <a:rPr lang="en" sz="2600" dirty="0"/>
              <a:t>Army Navy Game </a:t>
            </a:r>
            <a:endParaRPr sz="2600" dirty="0"/>
          </a:p>
          <a:p>
            <a:pPr marL="457200" lvl="0" indent="-419100" algn="l" rtl="0">
              <a:spcBef>
                <a:spcPts val="0"/>
              </a:spcBef>
              <a:spcAft>
                <a:spcPts val="0"/>
              </a:spcAft>
              <a:buSzPts val="3000"/>
              <a:buChar char="●"/>
            </a:pPr>
            <a:r>
              <a:rPr lang="en" sz="2600" dirty="0"/>
              <a:t>Dover Air Force Museum </a:t>
            </a:r>
            <a:endParaRPr sz="2600" dirty="0"/>
          </a:p>
          <a:p>
            <a:pPr marL="457200" lvl="0" indent="-419100" algn="l" rtl="0">
              <a:spcBef>
                <a:spcPts val="0"/>
              </a:spcBef>
              <a:spcAft>
                <a:spcPts val="0"/>
              </a:spcAft>
              <a:buSzPts val="3000"/>
              <a:buChar char="●"/>
            </a:pPr>
            <a:r>
              <a:rPr lang="en" sz="2600" dirty="0"/>
              <a:t>Battleship New Jersey </a:t>
            </a:r>
            <a:endParaRPr sz="2600" dirty="0"/>
          </a:p>
          <a:p>
            <a:pPr marL="457200" lvl="0" indent="-419100" algn="l" rtl="0">
              <a:spcBef>
                <a:spcPts val="0"/>
              </a:spcBef>
              <a:spcAft>
                <a:spcPts val="0"/>
              </a:spcAft>
              <a:buSzPts val="3000"/>
              <a:buChar char="●"/>
            </a:pPr>
            <a:r>
              <a:rPr lang="en" sz="2600" dirty="0"/>
              <a:t>Girls State/Boys State</a:t>
            </a:r>
          </a:p>
          <a:p>
            <a:pPr marL="457200" lvl="0" indent="-419100" algn="l" rtl="0">
              <a:spcBef>
                <a:spcPts val="0"/>
              </a:spcBef>
              <a:spcAft>
                <a:spcPts val="0"/>
              </a:spcAft>
              <a:buSzPts val="3000"/>
              <a:buChar char="●"/>
            </a:pPr>
            <a:r>
              <a:rPr lang="en" sz="2600" dirty="0"/>
              <a:t>U.S. Coast G</a:t>
            </a:r>
            <a:r>
              <a:rPr lang="en-US" sz="2600" dirty="0" err="1"/>
              <a:t>ua</a:t>
            </a:r>
            <a:r>
              <a:rPr lang="en" sz="2600" dirty="0"/>
              <a:t>rd Training Center</a:t>
            </a:r>
          </a:p>
          <a:p>
            <a:pPr marL="457200" lvl="0" indent="-419100" algn="l" rtl="0">
              <a:spcBef>
                <a:spcPts val="0"/>
              </a:spcBef>
              <a:spcAft>
                <a:spcPts val="0"/>
              </a:spcAft>
              <a:buSzPts val="3000"/>
              <a:buChar char="●"/>
            </a:pPr>
            <a:r>
              <a:rPr lang="en" sz="2600" dirty="0"/>
              <a:t>Washington TWP Police Department</a:t>
            </a:r>
            <a:endParaRPr sz="2600" dirty="0"/>
          </a:p>
        </p:txBody>
      </p:sp>
      <p:pic>
        <p:nvPicPr>
          <p:cNvPr id="125" name="Google Shape;125;p19"/>
          <p:cNvPicPr preferRelativeResize="0"/>
          <p:nvPr/>
        </p:nvPicPr>
        <p:blipFill>
          <a:blip r:embed="rId3">
            <a:alphaModFix/>
          </a:blip>
          <a:stretch>
            <a:fillRect/>
          </a:stretch>
        </p:blipFill>
        <p:spPr>
          <a:xfrm>
            <a:off x="5583123" y="1882710"/>
            <a:ext cx="3560877" cy="1883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75375" y="83200"/>
            <a:ext cx="8222100" cy="84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Cadet Leadership Course </a:t>
            </a:r>
            <a:endParaRPr/>
          </a:p>
        </p:txBody>
      </p:sp>
      <p:sp>
        <p:nvSpPr>
          <p:cNvPr id="131" name="Google Shape;131;p20"/>
          <p:cNvSpPr txBox="1"/>
          <p:nvPr/>
        </p:nvSpPr>
        <p:spPr>
          <a:xfrm>
            <a:off x="356725" y="1780900"/>
            <a:ext cx="3625200" cy="425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lt1"/>
              </a:solidFill>
              <a:latin typeface="Roboto"/>
              <a:ea typeface="Roboto"/>
              <a:cs typeface="Roboto"/>
              <a:sym typeface="Roboto"/>
            </a:endParaRPr>
          </a:p>
          <a:p>
            <a:pPr marL="0" lvl="0" indent="0" algn="l" rtl="0">
              <a:spcBef>
                <a:spcPts val="0"/>
              </a:spcBef>
              <a:spcAft>
                <a:spcPts val="0"/>
              </a:spcAft>
              <a:buNone/>
            </a:pPr>
            <a:r>
              <a:rPr lang="en" sz="1800" u="sng">
                <a:solidFill>
                  <a:schemeClr val="lt1"/>
                </a:solidFill>
                <a:latin typeface="Roboto"/>
                <a:ea typeface="Roboto"/>
                <a:cs typeface="Roboto"/>
                <a:sym typeface="Roboto"/>
              </a:rPr>
              <a:t>Daily Routine:</a:t>
            </a:r>
            <a:endParaRPr sz="1800" u="sng">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PT at 0430-0530 </a:t>
            </a: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Breakfast</a:t>
            </a: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Activity one till 1200</a:t>
            </a: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Chow </a:t>
            </a: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Activity two till 1800</a:t>
            </a: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Drill or activity </a:t>
            </a: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2100 showers </a:t>
            </a:r>
            <a:endParaRPr sz="1800">
              <a:solidFill>
                <a:schemeClr val="lt1"/>
              </a:solidFill>
              <a:latin typeface="Roboto"/>
              <a:ea typeface="Roboto"/>
              <a:cs typeface="Roboto"/>
              <a:sym typeface="Roboto"/>
            </a:endParaRPr>
          </a:p>
          <a:p>
            <a:pPr marL="457200" lvl="0" indent="-342900" algn="l" rtl="0">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2130 in bed sleeping </a:t>
            </a:r>
            <a:endParaRPr sz="1800">
              <a:solidFill>
                <a:schemeClr val="lt1"/>
              </a:solidFill>
              <a:latin typeface="Roboto"/>
              <a:ea typeface="Roboto"/>
              <a:cs typeface="Roboto"/>
              <a:sym typeface="Roboto"/>
            </a:endParaRPr>
          </a:p>
          <a:p>
            <a:pPr marL="0" lvl="0" indent="0" algn="l" rtl="0">
              <a:spcBef>
                <a:spcPts val="0"/>
              </a:spcBef>
              <a:spcAft>
                <a:spcPts val="0"/>
              </a:spcAft>
              <a:buNone/>
            </a:pPr>
            <a:endParaRPr sz="1800">
              <a:solidFill>
                <a:schemeClr val="lt1"/>
              </a:solidFill>
              <a:latin typeface="Roboto"/>
              <a:ea typeface="Roboto"/>
              <a:cs typeface="Roboto"/>
              <a:sym typeface="Roboto"/>
            </a:endParaRPr>
          </a:p>
          <a:p>
            <a:pPr marL="0" lvl="0" indent="0" algn="l" rtl="0">
              <a:spcBef>
                <a:spcPts val="0"/>
              </a:spcBef>
              <a:spcAft>
                <a:spcPts val="0"/>
              </a:spcAft>
              <a:buNone/>
            </a:pPr>
            <a:endParaRPr sz="1800"/>
          </a:p>
        </p:txBody>
      </p:sp>
      <p:sp>
        <p:nvSpPr>
          <p:cNvPr id="132" name="Google Shape;132;p20"/>
          <p:cNvSpPr txBox="1"/>
          <p:nvPr/>
        </p:nvSpPr>
        <p:spPr>
          <a:xfrm>
            <a:off x="4240750" y="2032300"/>
            <a:ext cx="5359800" cy="37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dirty="0">
                <a:solidFill>
                  <a:srgbClr val="FFFFFF"/>
                </a:solidFill>
              </a:rPr>
              <a:t>Activities include:</a:t>
            </a:r>
            <a:endParaRPr sz="1800" u="sng" dirty="0">
              <a:solidFill>
                <a:srgbClr val="FFFFFF"/>
              </a:solidFill>
            </a:endParaRPr>
          </a:p>
          <a:p>
            <a:pPr marL="457200" lvl="0" indent="-342900" algn="l" rtl="0">
              <a:spcBef>
                <a:spcPts val="0"/>
              </a:spcBef>
              <a:spcAft>
                <a:spcPts val="0"/>
              </a:spcAft>
              <a:buClr>
                <a:srgbClr val="FFFFFF"/>
              </a:buClr>
              <a:buSzPts val="1800"/>
              <a:buChar char="●"/>
            </a:pPr>
            <a:r>
              <a:rPr lang="en" sz="1800" dirty="0">
                <a:solidFill>
                  <a:srgbClr val="FFFFFF"/>
                </a:solidFill>
              </a:rPr>
              <a:t>Learning breaching tactics </a:t>
            </a:r>
            <a:endParaRPr sz="1800" dirty="0">
              <a:solidFill>
                <a:srgbClr val="FFFFFF"/>
              </a:solidFill>
            </a:endParaRPr>
          </a:p>
          <a:p>
            <a:pPr marL="457200" lvl="0" indent="-342900" algn="l" rtl="0">
              <a:spcBef>
                <a:spcPts val="0"/>
              </a:spcBef>
              <a:spcAft>
                <a:spcPts val="0"/>
              </a:spcAft>
              <a:buClr>
                <a:srgbClr val="FFFFFF"/>
              </a:buClr>
              <a:buSzPts val="1800"/>
              <a:buChar char="●"/>
            </a:pPr>
            <a:r>
              <a:rPr lang="en" sz="1800" dirty="0">
                <a:solidFill>
                  <a:srgbClr val="FFFFFF"/>
                </a:solidFill>
              </a:rPr>
              <a:t>Exploring marine helicopters </a:t>
            </a:r>
            <a:endParaRPr sz="1800" dirty="0">
              <a:solidFill>
                <a:srgbClr val="FFFFFF"/>
              </a:solidFill>
            </a:endParaRPr>
          </a:p>
          <a:p>
            <a:pPr marL="457200" lvl="0" indent="-342900" algn="l" rtl="0">
              <a:spcBef>
                <a:spcPts val="0"/>
              </a:spcBef>
              <a:spcAft>
                <a:spcPts val="0"/>
              </a:spcAft>
              <a:buClr>
                <a:srgbClr val="FFFFFF"/>
              </a:buClr>
              <a:buSzPts val="1800"/>
              <a:buChar char="●"/>
            </a:pPr>
            <a:r>
              <a:rPr lang="en" sz="1800" dirty="0">
                <a:solidFill>
                  <a:srgbClr val="FFFFFF"/>
                </a:solidFill>
              </a:rPr>
              <a:t>Touring the natural disaster training center </a:t>
            </a:r>
            <a:endParaRPr sz="1800" dirty="0">
              <a:solidFill>
                <a:srgbClr val="FFFFFF"/>
              </a:solidFill>
            </a:endParaRPr>
          </a:p>
          <a:p>
            <a:pPr marL="457200" lvl="0" indent="-342900" algn="l" rtl="0">
              <a:spcBef>
                <a:spcPts val="0"/>
              </a:spcBef>
              <a:spcAft>
                <a:spcPts val="0"/>
              </a:spcAft>
              <a:buClr>
                <a:srgbClr val="FFFFFF"/>
              </a:buClr>
              <a:buSzPts val="1800"/>
              <a:buChar char="●"/>
            </a:pPr>
            <a:r>
              <a:rPr lang="en" sz="1800" dirty="0">
                <a:solidFill>
                  <a:srgbClr val="FFFFFF"/>
                </a:solidFill>
              </a:rPr>
              <a:t>Laser tag</a:t>
            </a:r>
            <a:endParaRPr sz="1800" dirty="0">
              <a:solidFill>
                <a:srgbClr val="FFFFFF"/>
              </a:solidFill>
            </a:endParaRPr>
          </a:p>
          <a:p>
            <a:pPr marL="457200" lvl="0" indent="-342900" algn="l" rtl="0">
              <a:spcBef>
                <a:spcPts val="0"/>
              </a:spcBef>
              <a:spcAft>
                <a:spcPts val="0"/>
              </a:spcAft>
              <a:buClr>
                <a:srgbClr val="FFFFFF"/>
              </a:buClr>
              <a:buSzPts val="1800"/>
              <a:buChar char="●"/>
            </a:pPr>
            <a:r>
              <a:rPr lang="en" sz="1800" dirty="0">
                <a:solidFill>
                  <a:srgbClr val="FFFFFF"/>
                </a:solidFill>
              </a:rPr>
              <a:t>Swim lesson </a:t>
            </a:r>
            <a:endParaRPr sz="1800" dirty="0">
              <a:solidFill>
                <a:srgbClr val="FFFFFF"/>
              </a:solidFill>
            </a:endParaRPr>
          </a:p>
          <a:p>
            <a:pPr marL="457200" lvl="0" indent="-342900" algn="l" rtl="0">
              <a:spcBef>
                <a:spcPts val="0"/>
              </a:spcBef>
              <a:spcAft>
                <a:spcPts val="0"/>
              </a:spcAft>
              <a:buClr>
                <a:srgbClr val="FFFFFF"/>
              </a:buClr>
              <a:buSzPts val="1800"/>
              <a:buChar char="●"/>
            </a:pPr>
            <a:r>
              <a:rPr lang="en" sz="1800" dirty="0">
                <a:solidFill>
                  <a:srgbClr val="FFFFFF"/>
                </a:solidFill>
              </a:rPr>
              <a:t>The marine fitness test </a:t>
            </a:r>
            <a:endParaRPr sz="1800" dirty="0">
              <a:solidFill>
                <a:srgbClr val="FFFFFF"/>
              </a:solidFill>
            </a:endParaRPr>
          </a:p>
          <a:p>
            <a:pPr marL="457200" lvl="0" indent="-342900" algn="l" rtl="0">
              <a:spcBef>
                <a:spcPts val="0"/>
              </a:spcBef>
              <a:spcAft>
                <a:spcPts val="0"/>
              </a:spcAft>
              <a:buClr>
                <a:srgbClr val="FFFFFF"/>
              </a:buClr>
              <a:buSzPts val="1800"/>
              <a:buChar char="●"/>
            </a:pPr>
            <a:r>
              <a:rPr lang="en" sz="1800" dirty="0">
                <a:solidFill>
                  <a:srgbClr val="FFFFFF"/>
                </a:solidFill>
              </a:rPr>
              <a:t>Drill </a:t>
            </a:r>
            <a:endParaRPr sz="1800" dirty="0">
              <a:solidFill>
                <a:srgbClr val="FFFFFF"/>
              </a:solidFill>
            </a:endParaRPr>
          </a:p>
          <a:p>
            <a:pPr marL="457200" lvl="0" indent="-342900" algn="l" rtl="0">
              <a:spcBef>
                <a:spcPts val="0"/>
              </a:spcBef>
              <a:spcAft>
                <a:spcPts val="0"/>
              </a:spcAft>
              <a:buClr>
                <a:srgbClr val="FFFFFF"/>
              </a:buClr>
              <a:buSzPts val="1800"/>
              <a:buChar char="●"/>
            </a:pPr>
            <a:r>
              <a:rPr lang="en" sz="1800" dirty="0">
                <a:solidFill>
                  <a:srgbClr val="FFFFFF"/>
                </a:solidFill>
              </a:rPr>
              <a:t>Team bonding activities </a:t>
            </a:r>
            <a:endParaRPr sz="1800" dirty="0">
              <a:solidFill>
                <a:srgbClr val="FFFFFF"/>
              </a:solidFill>
            </a:endParaRPr>
          </a:p>
          <a:p>
            <a:pPr marL="457200" lvl="0" indent="-342900" algn="l" rtl="0">
              <a:spcBef>
                <a:spcPts val="0"/>
              </a:spcBef>
              <a:spcAft>
                <a:spcPts val="0"/>
              </a:spcAft>
              <a:buClr>
                <a:srgbClr val="FFFFFF"/>
              </a:buClr>
              <a:buSzPts val="1800"/>
              <a:buChar char="●"/>
            </a:pPr>
            <a:r>
              <a:rPr lang="en" sz="1800" dirty="0">
                <a:solidFill>
                  <a:srgbClr val="FFFFFF"/>
                </a:solidFill>
              </a:rPr>
              <a:t>Leadership seminars </a:t>
            </a:r>
            <a:endParaRPr sz="1800" dirty="0">
              <a:solidFill>
                <a:srgbClr val="FFFFFF"/>
              </a:solidFill>
            </a:endParaRPr>
          </a:p>
        </p:txBody>
      </p:sp>
      <p:sp>
        <p:nvSpPr>
          <p:cNvPr id="133" name="Google Shape;133;p20"/>
          <p:cNvSpPr txBox="1"/>
          <p:nvPr/>
        </p:nvSpPr>
        <p:spPr>
          <a:xfrm>
            <a:off x="266625" y="854900"/>
            <a:ext cx="7839600" cy="11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Roboto"/>
                <a:ea typeface="Roboto"/>
                <a:cs typeface="Roboto"/>
                <a:sym typeface="Roboto"/>
              </a:rPr>
              <a:t>This is a 6 day course used to teach students military life and leadership skills held at McGuire-Dix-Lakehurst Joint Base. Cadets earn a ribbon for this activity and must meet academic and physical requirements to participate.</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ctrTitle"/>
          </p:nvPr>
        </p:nvSpPr>
        <p:spPr>
          <a:xfrm>
            <a:off x="82850" y="82197"/>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Drill Team &amp; Color Guard </a:t>
            </a:r>
            <a:endParaRPr/>
          </a:p>
        </p:txBody>
      </p:sp>
      <p:sp>
        <p:nvSpPr>
          <p:cNvPr id="139" name="Google Shape;139;p21"/>
          <p:cNvSpPr txBox="1">
            <a:spLocks noGrp="1"/>
          </p:cNvSpPr>
          <p:nvPr>
            <p:ph type="subTitle" idx="1"/>
          </p:nvPr>
        </p:nvSpPr>
        <p:spPr>
          <a:xfrm>
            <a:off x="-41350" y="1027175"/>
            <a:ext cx="8944800" cy="1236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Our Drill Team and Color Guard are open to all cadets in the corps to join!</a:t>
            </a:r>
            <a:endParaRPr sz="1800" dirty="0"/>
          </a:p>
          <a:p>
            <a:pPr marL="457200" lvl="0" indent="-342900" algn="l" rtl="0">
              <a:spcBef>
                <a:spcPts val="0"/>
              </a:spcBef>
              <a:spcAft>
                <a:spcPts val="0"/>
              </a:spcAft>
              <a:buSzPts val="1800"/>
              <a:buChar char="●"/>
            </a:pPr>
            <a:r>
              <a:rPr lang="en" sz="1800" dirty="0"/>
              <a:t>Practices are held 2-3 times a week, and they go from September to April </a:t>
            </a:r>
            <a:endParaRPr sz="1800" dirty="0"/>
          </a:p>
          <a:p>
            <a:pPr marL="457200" lvl="0" indent="-342900" algn="l" rtl="0">
              <a:spcBef>
                <a:spcPts val="0"/>
              </a:spcBef>
              <a:spcAft>
                <a:spcPts val="0"/>
              </a:spcAft>
              <a:buSzPts val="1800"/>
              <a:buChar char="●"/>
            </a:pPr>
            <a:r>
              <a:rPr lang="en" sz="1800" dirty="0"/>
              <a:t>Both teams earn J.V and Varsity letters at the end of the season. </a:t>
            </a:r>
            <a:endParaRPr sz="1800" dirty="0"/>
          </a:p>
          <a:p>
            <a:pPr marL="457200" lvl="0" indent="-342900" algn="l" rtl="0">
              <a:spcBef>
                <a:spcPts val="0"/>
              </a:spcBef>
              <a:spcAft>
                <a:spcPts val="0"/>
              </a:spcAft>
              <a:buSzPts val="1800"/>
              <a:buChar char="●"/>
            </a:pPr>
            <a:r>
              <a:rPr lang="en" sz="1800" dirty="0"/>
              <a:t>The first practice was the 1</a:t>
            </a:r>
            <a:r>
              <a:rPr lang="en" sz="1800" baseline="30000" dirty="0"/>
              <a:t>st</a:t>
            </a:r>
            <a:r>
              <a:rPr lang="en" sz="1800" dirty="0"/>
              <a:t> of October, and it will be held 2-3 days a week</a:t>
            </a:r>
            <a:endParaRPr sz="1800" dirty="0"/>
          </a:p>
          <a:p>
            <a:pPr marL="457200" lvl="0" indent="-342900" algn="l" rtl="0">
              <a:spcBef>
                <a:spcPts val="0"/>
              </a:spcBef>
              <a:spcAft>
                <a:spcPts val="0"/>
              </a:spcAft>
              <a:buSzPts val="1800"/>
              <a:buChar char="●"/>
            </a:pPr>
            <a:r>
              <a:rPr lang="en" sz="1800" dirty="0"/>
              <a:t>The following dates are the drill competitions at which we will compete at this year:</a:t>
            </a:r>
            <a:endParaRPr sz="1800" dirty="0"/>
          </a:p>
          <a:p>
            <a:pPr marL="457200" lvl="0" indent="0" algn="l" rtl="0">
              <a:spcBef>
                <a:spcPts val="0"/>
              </a:spcBef>
              <a:spcAft>
                <a:spcPts val="0"/>
              </a:spcAft>
              <a:buNone/>
            </a:pPr>
            <a:r>
              <a:rPr lang="en" sz="1800" dirty="0"/>
              <a:t>	</a:t>
            </a:r>
            <a:r>
              <a:rPr lang="en-US" sz="1400" dirty="0"/>
              <a:t>Dieruff- 9 November</a:t>
            </a:r>
          </a:p>
          <a:p>
            <a:pPr marL="457200" lvl="0" indent="0" algn="l" rtl="0">
              <a:spcBef>
                <a:spcPts val="0"/>
              </a:spcBef>
              <a:spcAft>
                <a:spcPts val="0"/>
              </a:spcAft>
              <a:buNone/>
            </a:pPr>
            <a:r>
              <a:rPr lang="en-US" sz="1400" dirty="0"/>
              <a:t>	West Orange- 23 November</a:t>
            </a:r>
          </a:p>
          <a:p>
            <a:pPr marL="457200" lvl="0" indent="0" algn="l" rtl="0">
              <a:spcBef>
                <a:spcPts val="0"/>
              </a:spcBef>
              <a:spcAft>
                <a:spcPts val="0"/>
              </a:spcAft>
              <a:buNone/>
            </a:pPr>
            <a:r>
              <a:rPr lang="en-US" sz="1400" dirty="0"/>
              <a:t>	Sterling- 22 February</a:t>
            </a:r>
          </a:p>
          <a:p>
            <a:pPr marL="457200" lvl="0" indent="0" algn="l" rtl="0">
              <a:spcBef>
                <a:spcPts val="0"/>
              </a:spcBef>
              <a:spcAft>
                <a:spcPts val="0"/>
              </a:spcAft>
              <a:buNone/>
            </a:pPr>
            <a:r>
              <a:rPr lang="en-US" sz="1400" dirty="0"/>
              <a:t>	Bridgeton- 25 April</a:t>
            </a:r>
            <a:endParaRPr lang="en" sz="1400" dirty="0"/>
          </a:p>
          <a:p>
            <a:pPr marL="457200" lvl="0" indent="0" algn="l" rtl="0">
              <a:spcBef>
                <a:spcPts val="0"/>
              </a:spcBef>
              <a:spcAft>
                <a:spcPts val="0"/>
              </a:spcAft>
              <a:buNone/>
            </a:pPr>
            <a:r>
              <a:rPr lang="en" sz="1400" dirty="0"/>
              <a:t>	Glas</a:t>
            </a:r>
            <a:r>
              <a:rPr lang="en-US" sz="1400" dirty="0" err="1"/>
              <a:t>gow</a:t>
            </a:r>
            <a:r>
              <a:rPr lang="en-US" sz="1400" dirty="0"/>
              <a:t>- </a:t>
            </a:r>
            <a:r>
              <a:rPr lang="en-US" sz="1400" dirty="0" smtClean="0"/>
              <a:t>1 Feb (probably not attend due to Military Ball)</a:t>
            </a:r>
            <a:endParaRPr lang="en-US" sz="1400" dirty="0"/>
          </a:p>
          <a:p>
            <a:pPr marL="457200" lvl="0" indent="0" algn="l" rtl="0">
              <a:spcBef>
                <a:spcPts val="0"/>
              </a:spcBef>
              <a:spcAft>
                <a:spcPts val="0"/>
              </a:spcAft>
              <a:buNone/>
            </a:pPr>
            <a:endParaRPr sz="1600" dirty="0"/>
          </a:p>
          <a:p>
            <a:pPr marL="457200" lvl="0" indent="0" algn="l" rtl="0">
              <a:spcBef>
                <a:spcPts val="0"/>
              </a:spcBef>
              <a:spcAft>
                <a:spcPts val="0"/>
              </a:spcAft>
              <a:buNone/>
            </a:pPr>
            <a:r>
              <a:rPr lang="en-US" sz="2000" dirty="0"/>
              <a:t>Those interested in joining the Drill Team or the </a:t>
            </a:r>
            <a:r>
              <a:rPr lang="en-US" sz="2000" dirty="0" err="1"/>
              <a:t>Colorguard</a:t>
            </a:r>
            <a:r>
              <a:rPr lang="en-US" sz="2000" dirty="0"/>
              <a:t> should talk to the respective commanders, C/2</a:t>
            </a:r>
            <a:r>
              <a:rPr lang="en-US" sz="2000" baseline="30000" dirty="0"/>
              <a:t>nd</a:t>
            </a:r>
            <a:r>
              <a:rPr lang="en-US" sz="2000" dirty="0"/>
              <a:t> Lt. Cayla Wade as Drill Team and C/2</a:t>
            </a:r>
            <a:r>
              <a:rPr lang="en-US" sz="2000" baseline="30000" dirty="0"/>
              <a:t>nd</a:t>
            </a:r>
            <a:r>
              <a:rPr lang="en-US" sz="2000" dirty="0"/>
              <a:t> Lt. Isabella Santiago as </a:t>
            </a:r>
            <a:r>
              <a:rPr lang="en-US" sz="2000" dirty="0" err="1"/>
              <a:t>Colorguard</a:t>
            </a:r>
            <a:r>
              <a:rPr lang="en-US" sz="2000" dirty="0"/>
              <a:t>.</a:t>
            </a:r>
            <a:endParaRPr sz="2000" dirty="0"/>
          </a:p>
          <a:p>
            <a:pPr marL="457200" lvl="0" indent="457200" algn="l" rtl="0">
              <a:spcBef>
                <a:spcPts val="0"/>
              </a:spcBef>
              <a:spcAft>
                <a:spcPts val="0"/>
              </a:spcAft>
              <a:buNone/>
            </a:pPr>
            <a:r>
              <a:rPr lang="en" sz="1800" dirty="0"/>
              <a:t> </a:t>
            </a:r>
            <a:endParaRPr sz="1800" dirty="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1641</Words>
  <Application>Microsoft Office PowerPoint</Application>
  <PresentationFormat>On-screen Show (16:9)</PresentationFormat>
  <Paragraphs>137</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Roboto</vt:lpstr>
      <vt:lpstr>Calibri</vt:lpstr>
      <vt:lpstr>Arial</vt:lpstr>
      <vt:lpstr>Geometric</vt:lpstr>
      <vt:lpstr>Washington Township High School’s NJ-932nd AFJROTC Program </vt:lpstr>
      <vt:lpstr>Instructors</vt:lpstr>
      <vt:lpstr>What is AFJROTC?</vt:lpstr>
      <vt:lpstr>Curriculum </vt:lpstr>
      <vt:lpstr>Wellness </vt:lpstr>
      <vt:lpstr>The Uniform </vt:lpstr>
      <vt:lpstr>Field Trips &amp; Opportunities  </vt:lpstr>
      <vt:lpstr>Cadet Leadership Course </vt:lpstr>
      <vt:lpstr>Drill Team &amp; Color Guard </vt:lpstr>
      <vt:lpstr>AFJROTC Functions </vt:lpstr>
      <vt:lpstr>Community Involvement &amp; Community Service</vt:lpstr>
      <vt:lpstr>Fundraising Events</vt:lpstr>
      <vt:lpstr>Advancing In the Program </vt:lpstr>
      <vt:lpstr>Photos</vt:lpstr>
      <vt:lpstr>Social Media &amp; Remind  </vt:lpstr>
      <vt:lpstr>Questions &amp; Closing Remarks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Township High School’s NJ-932nd AFJROTC Program</dc:title>
  <dc:creator>Jared Mitchell</dc:creator>
  <cp:lastModifiedBy>Lumpkin</cp:lastModifiedBy>
  <cp:revision>20</cp:revision>
  <dcterms:modified xsi:type="dcterms:W3CDTF">2019-10-01T13:44:47Z</dcterms:modified>
</cp:coreProperties>
</file>